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2" r:id="rId3"/>
    <p:sldId id="261" r:id="rId4"/>
    <p:sldId id="259" r:id="rId5"/>
    <p:sldId id="267" r:id="rId6"/>
    <p:sldId id="268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E3BD3C-5FFD-4897-AD2B-C600272A79DD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7257E-4BD9-4ADD-9C37-42A146BD4C3E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Elektronički otpad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Fosfor- koristi se kao premaz na CRT monitorima, utječe na rezoluciju i svjetlinu slike. Vrlo je otrovan, te nakon dodira s njim treba potražiti liječničku pomoć</a:t>
            </a:r>
          </a:p>
          <a:p>
            <a:r>
              <a:rPr lang="hr-HR" dirty="0" smtClean="0"/>
              <a:t>Toneri- glavni sastojak crnog tonera je pigment. Udisanje je primarni način izlaganja što može dovesti do iritacije dišnih putova. Klasificiran je kao kancerogen.</a:t>
            </a:r>
          </a:p>
          <a:p>
            <a:r>
              <a:rPr lang="hr-HR" dirty="0" smtClean="0"/>
              <a:t>Berilij- vrlo lagan metal, tvrd, dobar vodič i nemagnetičan. Zbog tih svojstava koristi se u matičnim pločama. Nedavno je klasificiran kao kancerogen jer uzrokuje rak pluća.</a:t>
            </a:r>
          </a:p>
          <a:p>
            <a:r>
              <a:rPr lang="hr-HR" dirty="0" smtClean="0"/>
              <a:t>Barij- mekani srebrno-bijeli metal koji se koristi u CRT monitorima da bi zaštitio korisnike od zračenja. Istraživanja su pokazala da kratka izloženost bariju uzrokuje </a:t>
            </a:r>
            <a:r>
              <a:rPr lang="hr-HR" dirty="0" err="1" smtClean="0"/>
              <a:t>oticanje</a:t>
            </a:r>
            <a:r>
              <a:rPr lang="hr-HR" dirty="0" smtClean="0"/>
              <a:t> mozga, oslabljivanje mišića, oštećenje srca, </a:t>
            </a:r>
            <a:r>
              <a:rPr lang="hr-HR" dirty="0" err="1" smtClean="0"/>
              <a:t>jetre</a:t>
            </a:r>
            <a:r>
              <a:rPr lang="hr-HR" dirty="0" smtClean="0"/>
              <a:t> i slezene.</a:t>
            </a:r>
            <a:endParaRPr lang="hr-H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700808"/>
            <a:ext cx="8229600" cy="4514274"/>
          </a:xfrm>
        </p:spPr>
        <p:txBody>
          <a:bodyPr>
            <a:normAutofit/>
          </a:bodyPr>
          <a:lstStyle/>
          <a:p>
            <a:r>
              <a:rPr lang="hr-HR" dirty="0" smtClean="0"/>
              <a:t>Za sve vrste otpadnih elektroničkih i električnih uređaja i oprema ukupne mase veće od 30 kilograma za cijelo područje Hrvatske, građani mogu naručiti besplatni odvoz.</a:t>
            </a:r>
          </a:p>
          <a:p>
            <a:r>
              <a:rPr lang="hr-HR" dirty="0" smtClean="0"/>
              <a:t>Besplatan odvoz električnog i elektroničkog otpada može se naručiti pozivom na fiksne telefonske linije besplatnog telefonskog broja 0800 444 110 od 8 do 16 sati, unosom naloga preko Internet portala www.eeotpad.com te SMS-om na broj 098/444 110 kao i e-poštom  prijava@</a:t>
            </a:r>
            <a:r>
              <a:rPr lang="hr-HR" dirty="0" err="1" smtClean="0"/>
              <a:t>eeotpad.com</a:t>
            </a:r>
            <a:r>
              <a:rPr lang="hr-HR" dirty="0" smtClean="0"/>
              <a:t> 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683568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Odvoz otpada u Republici Hrvatskoj</a:t>
            </a:r>
            <a:endParaRPr lang="hr-HR" sz="3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elektronički otpad?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Elektronički otpad je popularno i neformalno ime za elektroničke proizvode na kraju radnog vijeka</a:t>
            </a:r>
          </a:p>
          <a:p>
            <a:r>
              <a:rPr lang="hr-HR" dirty="0" smtClean="0"/>
              <a:t>To je otpadna električna i elektronička oprema uključujući sklopove i sastavne dijelove koje nastaju u gospodarstvu</a:t>
            </a:r>
          </a:p>
          <a:p>
            <a:r>
              <a:rPr lang="hr-HR" dirty="0" smtClean="0"/>
              <a:t>Ubraja se u opasne otpade zbog niza štetnih kemijskih spojeva</a:t>
            </a:r>
          </a:p>
          <a:p>
            <a:r>
              <a:rPr lang="hr-HR" dirty="0" smtClean="0"/>
              <a:t>Naziva se i EE-otpad</a:t>
            </a:r>
          </a:p>
          <a:p>
            <a:r>
              <a:rPr lang="hr-HR" dirty="0" smtClean="0"/>
              <a:t>U sjedinjenim američkim državama bace 3 miliona tona električnog otpada.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69634" name="Picture 2" descr="http://greenactioncentre.ca/wp-content/uploads/2010/09/Electronics-du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4095750" cy="272415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recikliraj.hr/wp-content/uploads/2013/04/Odvojeno-sakupljanje-otpad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4437112"/>
            <a:ext cx="3736954" cy="2132856"/>
          </a:xfrm>
          <a:prstGeom prst="rect">
            <a:avLst/>
          </a:prstGeom>
          <a:noFill/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r>
              <a:rPr lang="hr-HR" dirty="0" smtClean="0"/>
              <a:t>Elektrotehnički i elektronički otpad se u zakonima Europske unije označava kraticom WEEE  (Waste </a:t>
            </a:r>
            <a:r>
              <a:rPr lang="hr-HR" dirty="0" err="1" smtClean="0"/>
              <a:t>Electrial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Electronic</a:t>
            </a:r>
            <a:r>
              <a:rPr lang="hr-HR" dirty="0" smtClean="0"/>
              <a:t> </a:t>
            </a:r>
            <a:r>
              <a:rPr lang="hr-HR" dirty="0" err="1" smtClean="0"/>
              <a:t>Equipment</a:t>
            </a:r>
            <a:r>
              <a:rPr lang="hr-HR" dirty="0" smtClean="0"/>
              <a:t>)</a:t>
            </a:r>
          </a:p>
          <a:p>
            <a:r>
              <a:rPr lang="hr-HR" dirty="0" smtClean="0"/>
              <a:t>Danas gotovo svako kućanstvo posjeduje EEE napravu/e</a:t>
            </a:r>
          </a:p>
          <a:p>
            <a:r>
              <a:rPr lang="hr-HR" dirty="0" smtClean="0"/>
              <a:t>Sve je zastupljenija u uredima i trgovinama, a kad joj dođe kraj pojavljuje se u otpadu</a:t>
            </a:r>
          </a:p>
          <a:p>
            <a:r>
              <a:rPr lang="hr-HR" dirty="0" smtClean="0"/>
              <a:t>Porast WEEE-a je tri puta veći od porasta komunalnog otpada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68610" name="Picture 2" descr="http://www.sustainablebusinesstoolkit.com/wp-content/uploads/2012/11/WEEE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980728"/>
            <a:ext cx="4495800" cy="44291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Vrste električne elektroničke opreme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1) Veliki kućanski uređaji</a:t>
            </a:r>
          </a:p>
          <a:p>
            <a:r>
              <a:rPr lang="hr-HR" dirty="0" smtClean="0"/>
              <a:t>2) Mali kućanski uređaji</a:t>
            </a:r>
          </a:p>
          <a:p>
            <a:r>
              <a:rPr lang="hr-HR" dirty="0" smtClean="0"/>
              <a:t>3) Oprema informatičke tehnike i oprema za telekomunikaciju</a:t>
            </a:r>
          </a:p>
          <a:p>
            <a:r>
              <a:rPr lang="hr-HR" dirty="0" smtClean="0"/>
              <a:t>4) Oprema široke potrošnje za razonodu</a:t>
            </a:r>
          </a:p>
          <a:p>
            <a:r>
              <a:rPr lang="hr-HR" dirty="0" smtClean="0"/>
              <a:t>5) Rasvjetna oprema</a:t>
            </a:r>
          </a:p>
          <a:p>
            <a:r>
              <a:rPr lang="hr-HR" dirty="0" smtClean="0"/>
              <a:t>6) Električni i elektronički alati</a:t>
            </a:r>
          </a:p>
          <a:p>
            <a:r>
              <a:rPr lang="hr-HR" dirty="0" smtClean="0"/>
              <a:t>7) Igračke, oprema za razonodu i športska oprema</a:t>
            </a:r>
          </a:p>
          <a:p>
            <a:r>
              <a:rPr lang="hr-HR" dirty="0" smtClean="0"/>
              <a:t>8) Medicinski uređaji</a:t>
            </a:r>
          </a:p>
          <a:p>
            <a:r>
              <a:rPr lang="hr-HR" dirty="0" smtClean="0"/>
              <a:t>9) Instrumenti za nadzor i upravljanje</a:t>
            </a:r>
          </a:p>
          <a:p>
            <a:endParaRPr lang="hr-HR" dirty="0"/>
          </a:p>
        </p:txBody>
      </p:sp>
      <p:pic>
        <p:nvPicPr>
          <p:cNvPr id="67586" name="Picture 2" descr="bijela-tehnika-300x2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124744"/>
            <a:ext cx="1428750" cy="1171575"/>
          </a:xfrm>
          <a:prstGeom prst="rect">
            <a:avLst/>
          </a:prstGeom>
          <a:noFill/>
        </p:spPr>
      </p:pic>
      <p:pic>
        <p:nvPicPr>
          <p:cNvPr id="67588" name="Picture 4" descr="mka-m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916832"/>
            <a:ext cx="1169521" cy="974601"/>
          </a:xfrm>
          <a:prstGeom prst="rect">
            <a:avLst/>
          </a:prstGeom>
          <a:noFill/>
        </p:spPr>
      </p:pic>
      <p:pic>
        <p:nvPicPr>
          <p:cNvPr id="67590" name="Picture 6" descr="GL_3589f-szd-590x3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2276872"/>
            <a:ext cx="1428750" cy="1028701"/>
          </a:xfrm>
          <a:prstGeom prst="rect">
            <a:avLst/>
          </a:prstGeom>
          <a:noFill/>
        </p:spPr>
      </p:pic>
      <p:pic>
        <p:nvPicPr>
          <p:cNvPr id="67592" name="Picture 8" descr="Philips_Home_Theater_System_thum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284984"/>
            <a:ext cx="998429" cy="792088"/>
          </a:xfrm>
          <a:prstGeom prst="rect">
            <a:avLst/>
          </a:prstGeom>
          <a:noFill/>
        </p:spPr>
      </p:pic>
      <p:pic>
        <p:nvPicPr>
          <p:cNvPr id="67594" name="Picture 10" descr="fa58b94fbf74bf17ae4c1c1fc3015e8b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3861048"/>
            <a:ext cx="1152128" cy="812930"/>
          </a:xfrm>
          <a:prstGeom prst="rect">
            <a:avLst/>
          </a:prstGeom>
          <a:noFill/>
        </p:spPr>
      </p:pic>
      <p:pic>
        <p:nvPicPr>
          <p:cNvPr id="67596" name="Picture 12" descr="bos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4149080"/>
            <a:ext cx="1008112" cy="793048"/>
          </a:xfrm>
          <a:prstGeom prst="rect">
            <a:avLst/>
          </a:prstGeom>
          <a:noFill/>
        </p:spPr>
      </p:pic>
      <p:pic>
        <p:nvPicPr>
          <p:cNvPr id="67598" name="Picture 14" descr="xbo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6377" y="4725144"/>
            <a:ext cx="1187624" cy="894677"/>
          </a:xfrm>
          <a:prstGeom prst="rect">
            <a:avLst/>
          </a:prstGeom>
          <a:noFill/>
        </p:spPr>
      </p:pic>
      <p:pic>
        <p:nvPicPr>
          <p:cNvPr id="67600" name="Picture 16" descr="560412_GB_00_F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5229200"/>
            <a:ext cx="648072" cy="648072"/>
          </a:xfrm>
          <a:prstGeom prst="rect">
            <a:avLst/>
          </a:prstGeom>
          <a:noFill/>
        </p:spPr>
      </p:pic>
      <p:pic>
        <p:nvPicPr>
          <p:cNvPr id="67602" name="Picture 18" descr="timthum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5661248"/>
            <a:ext cx="994847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METODE I TEHNOLOŠKI PROCESI RECIKLIRANJA </a:t>
            </a:r>
            <a:r>
              <a:rPr lang="hr-HR" sz="3600" b="1" smtClean="0"/>
              <a:t>(OPORABE) </a:t>
            </a:r>
            <a:r>
              <a:rPr lang="hr-HR" sz="3600" b="1" dirty="0" smtClean="0"/>
              <a:t>EE OTPADA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1. </a:t>
            </a:r>
            <a:r>
              <a:rPr lang="es-ES" dirty="0" err="1" smtClean="0"/>
              <a:t>Rastavljanje</a:t>
            </a:r>
            <a:r>
              <a:rPr lang="es-ES" dirty="0" smtClean="0"/>
              <a:t> EE </a:t>
            </a:r>
            <a:r>
              <a:rPr lang="es-ES" dirty="0" err="1" smtClean="0"/>
              <a:t>otpada</a:t>
            </a:r>
            <a:r>
              <a:rPr lang="es-ES" dirty="0" smtClean="0"/>
              <a:t> (</a:t>
            </a:r>
            <a:r>
              <a:rPr lang="es-ES" dirty="0" err="1" smtClean="0"/>
              <a:t>primarna</a:t>
            </a:r>
            <a:r>
              <a:rPr lang="es-ES" dirty="0" smtClean="0"/>
              <a:t> obrada)</a:t>
            </a:r>
            <a:endParaRPr lang="hr-HR" dirty="0" smtClean="0"/>
          </a:p>
          <a:p>
            <a:r>
              <a:rPr lang="vi-VN" dirty="0" smtClean="0"/>
              <a:t>Primarno obrada obuhvaća rastavljanje otpadnih uređaja i opreme te izdvajanje opasnih i vrijednih komponenti. U pravilu se radi o ručnoj separaciji i odvajanju otpada. Ostali dijelovi EE-otpada koji su sačinjeni od plastike i stakla se prešaju i usitnjavaju. Rastavljeni i sortirani otpadni EE uređaji odvoze se u postrojenja za oporabu odnosno recikliranje EE otpada.</a:t>
            </a:r>
            <a:endParaRPr lang="hr-HR" dirty="0" smtClean="0"/>
          </a:p>
          <a:p>
            <a:r>
              <a:rPr lang="hr-HR" b="1" dirty="0" smtClean="0"/>
              <a:t>Opasne komponente</a:t>
            </a:r>
            <a:r>
              <a:rPr lang="hr-HR" dirty="0" smtClean="0"/>
              <a:t> jesu: baterije, </a:t>
            </a:r>
            <a:r>
              <a:rPr lang="hr-HR" dirty="0" err="1" smtClean="0"/>
              <a:t>akomulatori</a:t>
            </a:r>
            <a:r>
              <a:rPr lang="hr-HR" dirty="0" smtClean="0"/>
              <a:t>, toneri, katodne cijevi, prekidači od žive, elektrolitski kondenzatori, razna ulja i plastike te HCFC plinovi.</a:t>
            </a:r>
          </a:p>
          <a:p>
            <a:r>
              <a:rPr lang="hr-HR" b="1" dirty="0" smtClean="0"/>
              <a:t>Korisne komponente</a:t>
            </a:r>
            <a:r>
              <a:rPr lang="hr-HR" dirty="0" smtClean="0"/>
              <a:t> jesu: transformatori, žice, elektromotori, štampane ploče, električni kablovi, </a:t>
            </a:r>
            <a:r>
              <a:rPr lang="hr-HR" dirty="0" err="1" smtClean="0"/>
              <a:t>hard</a:t>
            </a:r>
            <a:r>
              <a:rPr lang="hr-HR" dirty="0" smtClean="0"/>
              <a:t> (tvrdi) diskovi i “pržilice” i čitači diskova </a:t>
            </a:r>
            <a:r>
              <a:rPr lang="hr-HR" dirty="0" err="1" smtClean="0"/>
              <a:t>tzv</a:t>
            </a:r>
            <a:r>
              <a:rPr lang="hr-HR" dirty="0" smtClean="0"/>
              <a:t>. CD/DVD-ROM-vi.</a:t>
            </a:r>
          </a:p>
          <a:p>
            <a:endParaRPr lang="hr-HR" dirty="0"/>
          </a:p>
        </p:txBody>
      </p:sp>
      <p:pic>
        <p:nvPicPr>
          <p:cNvPr id="84994" name="Picture 2" descr="http://2.bp.blogspot.com/_U9elK-X7818/S861MHyt7WI/AAAAAAAAACU/Ipqhn6whzUc/s1600/Spectra.Media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9"/>
            <a:ext cx="6552728" cy="46085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r>
              <a:rPr lang="hr-HR" dirty="0" smtClean="0"/>
              <a:t>2. Mehanička obrada EE otpada (sekundarna obrada)</a:t>
            </a:r>
          </a:p>
          <a:p>
            <a:endParaRPr lang="hr-HR" dirty="0" smtClean="0"/>
          </a:p>
          <a:p>
            <a:r>
              <a:rPr lang="hr-HR" dirty="0" smtClean="0"/>
              <a:t>Nakon što se u sklopu primarne obrade izdvoje opasne i korisne komponente iz EE otpada, slijedi mehaničko (strojno) usitnjavanje popraćeno magnetskim  razdvajanjem željeznih i ostalih materijala uz njihovo odvajanje i prešanje. </a:t>
            </a:r>
          </a:p>
          <a:p>
            <a:r>
              <a:rPr lang="vi-VN" dirty="0" smtClean="0"/>
              <a:t>Rezultat recikliranja su vrijedne sirovine kao što su željezo, bakar aluminij, mesing, bakrena žica. </a:t>
            </a:r>
            <a:endParaRPr lang="hr-HR" dirty="0" smtClean="0"/>
          </a:p>
          <a:p>
            <a:r>
              <a:rPr lang="vi-VN" dirty="0" smtClean="0"/>
              <a:t>One se prodaju kao sekundarne sirovine i vraćaju natrag u proces proizvodnje novih uređaja.</a:t>
            </a:r>
            <a:endParaRPr lang="hr-HR" dirty="0" smtClean="0"/>
          </a:p>
          <a:p>
            <a:r>
              <a:rPr lang="vi-VN" dirty="0" smtClean="0"/>
              <a:t>Time smanjujemo eksploataciju prirodnih resursa i čuvamo našu planetu za buduća pokoljenja.</a:t>
            </a:r>
            <a:endParaRPr lang="hr-HR" dirty="0"/>
          </a:p>
        </p:txBody>
      </p:sp>
      <p:pic>
        <p:nvPicPr>
          <p:cNvPr id="83970" name="Picture 2" descr="http://eko-sustav.hr/wp-content/uploads/2011/05/mechanical-sor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6120680" cy="406413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Gubitak resursa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844824"/>
            <a:ext cx="8805664" cy="4853136"/>
          </a:xfrm>
        </p:spPr>
        <p:txBody>
          <a:bodyPr>
            <a:normAutofit fontScale="92500" lnSpcReduction="10000"/>
          </a:bodyPr>
          <a:lstStyle/>
          <a:p>
            <a:r>
              <a:rPr lang="hr-HR" dirty="0" err="1" smtClean="0"/>
              <a:t>Nezbrinjavanje</a:t>
            </a:r>
            <a:r>
              <a:rPr lang="hr-HR" dirty="0" smtClean="0"/>
              <a:t> bespotrebno troši energiju što uzrokuje posredne ekološke posljedice</a:t>
            </a:r>
            <a:endParaRPr lang="hr-HR" dirty="0"/>
          </a:p>
          <a:p>
            <a:r>
              <a:rPr lang="hr-HR" dirty="0" smtClean="0"/>
              <a:t>Kad se otpadni materijal ne reciklira, za proizvodnju se moraju pronaći nove sirovine.</a:t>
            </a:r>
          </a:p>
          <a:p>
            <a:r>
              <a:rPr lang="hr-HR" dirty="0" smtClean="0"/>
              <a:t>To bespotrebno troši energiju i najčešće uzrokuje nove ekološke probleme</a:t>
            </a:r>
          </a:p>
          <a:p>
            <a:r>
              <a:rPr lang="hr-HR" dirty="0" smtClean="0"/>
              <a:t>Potrebno je dodati i gubitke teških metala (olovo i živa) koji u slučaju nepravilnog zbrinjavanja čine veliku štetu okolišu</a:t>
            </a:r>
          </a:p>
          <a:p>
            <a:r>
              <a:rPr lang="hr-HR" dirty="0" smtClean="0"/>
              <a:t>Recikliranje može biti vrlo isplativo, to možemo vidjeti na primjeru aluminija</a:t>
            </a:r>
          </a:p>
          <a:p>
            <a:r>
              <a:rPr lang="hr-HR" dirty="0" smtClean="0"/>
              <a:t>Recikliranjem jednog kilograma aluminijima možemo uštedjet 8kg boksita, 4kg kemijskih proizvoda i 14kW elektroničke energije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Zdravstveni rizici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Jedan od </a:t>
            </a:r>
            <a:r>
              <a:rPr lang="hr-HR" dirty="0" err="1" smtClean="0"/>
              <a:t>najbitnijih</a:t>
            </a:r>
            <a:r>
              <a:rPr lang="hr-HR" dirty="0" smtClean="0"/>
              <a:t> razloga za brigu o kvalitetnom zbrinjavanju  takvog materijala</a:t>
            </a:r>
          </a:p>
          <a:p>
            <a:r>
              <a:rPr lang="hr-HR" dirty="0" smtClean="0"/>
              <a:t>U EE-uređajima se može naći mnoštvo vrlo toksičnih supstanci, </a:t>
            </a:r>
            <a:r>
              <a:rPr lang="hr-HR" dirty="0" err="1" smtClean="0"/>
              <a:t>npr</a:t>
            </a:r>
            <a:r>
              <a:rPr lang="hr-HR" dirty="0" smtClean="0"/>
              <a:t>. arsen, brom </a:t>
            </a:r>
            <a:r>
              <a:rPr lang="hr-HR" dirty="0" err="1" smtClean="0"/>
              <a:t>kamidij</a:t>
            </a:r>
            <a:r>
              <a:rPr lang="hr-HR" dirty="0" smtClean="0"/>
              <a:t> CFC i HCFC spojevi, olovo, živa i drugi</a:t>
            </a:r>
          </a:p>
          <a:p>
            <a:r>
              <a:rPr lang="hr-HR" dirty="0" smtClean="0"/>
              <a:t>CFC i HCFC spojevi se koriste u proizvodnji rashladnih uređaja i izolacije. Obje vrste spojeva spadaju u takozvane “stakleničke plinove” koji ispuštanjem u atmosferu promjenu klime i oštećenja ozonskog omotača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hr-HR" dirty="0" smtClean="0"/>
              <a:t>Olovo - uzrokuje </a:t>
            </a:r>
            <a:r>
              <a:rPr lang="hr-HR" dirty="0" err="1" smtClean="0"/>
              <a:t>oštečenje</a:t>
            </a:r>
            <a:r>
              <a:rPr lang="hr-HR" dirty="0" smtClean="0"/>
              <a:t> centralnog i perifernog živčanog sustava, krvožilnog sustava, bubrega i reproduktivnih organa</a:t>
            </a:r>
          </a:p>
          <a:p>
            <a:r>
              <a:rPr lang="hr-HR" dirty="0" smtClean="0"/>
              <a:t>Živa – može uzrokovati oštećenja raznih organa uključujući mozak i bubrege</a:t>
            </a:r>
          </a:p>
          <a:p>
            <a:r>
              <a:rPr lang="hr-HR" dirty="0" err="1" smtClean="0"/>
              <a:t>Heksavalenti</a:t>
            </a:r>
            <a:r>
              <a:rPr lang="hr-HR" dirty="0" smtClean="0"/>
              <a:t> krom – može uzrokovat oštećenje DNA</a:t>
            </a:r>
          </a:p>
          <a:p>
            <a:r>
              <a:rPr lang="hr-HR" dirty="0" smtClean="0"/>
              <a:t>Plastika – ponajviše PVC</a:t>
            </a:r>
          </a:p>
          <a:p>
            <a:r>
              <a:rPr lang="hr-HR" dirty="0" err="1" smtClean="0"/>
              <a:t>Bromirani</a:t>
            </a:r>
            <a:r>
              <a:rPr lang="hr-HR" dirty="0" smtClean="0"/>
              <a:t> </a:t>
            </a:r>
            <a:r>
              <a:rPr lang="hr-HR" dirty="0" err="1" smtClean="0"/>
              <a:t>inhibitori</a:t>
            </a:r>
            <a:r>
              <a:rPr lang="hr-HR" dirty="0" smtClean="0"/>
              <a:t> gorenja- koriste se u plastičnim uređajima radi smanjenja rizika od požara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696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Tijek</vt:lpstr>
      <vt:lpstr>Elektronički otpad</vt:lpstr>
      <vt:lpstr>Što je elektronički otpad?</vt:lpstr>
      <vt:lpstr>Slide 3</vt:lpstr>
      <vt:lpstr>Vrste električne elektroničke opreme</vt:lpstr>
      <vt:lpstr>METODE I TEHNOLOŠKI PROCESI RECIKLIRANJA (OPORABE) EE OTPADA</vt:lpstr>
      <vt:lpstr>Slide 6</vt:lpstr>
      <vt:lpstr>Gubitak resursa</vt:lpstr>
      <vt:lpstr>Zdravstveni rizici</vt:lpstr>
      <vt:lpstr>Slide 9</vt:lpstr>
      <vt:lpstr>Slide 10</vt:lpstr>
      <vt:lpstr>Slide 11</vt:lpstr>
    </vt:vector>
  </TitlesOfParts>
  <Company>GV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Elektronički otpad</dc:title>
  <dc:creator>ucenik</dc:creator>
  <cp:lastModifiedBy>Informatika_nast</cp:lastModifiedBy>
  <cp:revision>17</cp:revision>
  <dcterms:created xsi:type="dcterms:W3CDTF">2014-11-04T14:56:13Z</dcterms:created>
  <dcterms:modified xsi:type="dcterms:W3CDTF">2014-11-11T08:26:19Z</dcterms:modified>
</cp:coreProperties>
</file>