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961C8-3083-444B-AEEA-3E2001AA9AF7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ED2D-9E6E-4972-835F-C02D0BB69D7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8000" dirty="0" smtClean="0">
                <a:latin typeface="Century Schoolbook" pitchFamily="18" charset="0"/>
              </a:rPr>
              <a:t>RAČUNALNI OTPAD</a:t>
            </a:r>
            <a:endParaRPr lang="hr-HR" sz="8000" dirty="0"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 smtClean="0">
                <a:latin typeface="Century Schoolbook" pitchFamily="18" charset="0"/>
              </a:rPr>
              <a:t>ŠTO JE MOGUĆE </a:t>
            </a:r>
            <a:r>
              <a:rPr lang="hr-HR" sz="4000" dirty="0" smtClean="0">
                <a:latin typeface="Century Schoolbook" pitchFamily="18" charset="0"/>
              </a:rPr>
              <a:t>NAĆ</a:t>
            </a:r>
            <a:r>
              <a:rPr lang="en-US" sz="4000" dirty="0" smtClean="0">
                <a:latin typeface="Century Schoolbook" pitchFamily="18" charset="0"/>
              </a:rPr>
              <a:t>I</a:t>
            </a:r>
            <a:r>
              <a:rPr lang="hr-HR" sz="4000" dirty="0" smtClean="0">
                <a:latin typeface="Century Schoolbook" pitchFamily="18" charset="0"/>
              </a:rPr>
              <a:t> </a:t>
            </a:r>
            <a:r>
              <a:rPr lang="hr-HR" sz="4000" dirty="0" smtClean="0">
                <a:latin typeface="Century Schoolbook" pitchFamily="18" charset="0"/>
              </a:rPr>
              <a:t>U RAČUNALNOJ OPREMI ?</a:t>
            </a:r>
            <a:endParaRPr lang="hr-HR" sz="40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Century Schoolbook" pitchFamily="18" charset="0"/>
              </a:rPr>
              <a:t>olovo,arsen ( u katodnim cijevima CRT monitorima)</a:t>
            </a:r>
          </a:p>
          <a:p>
            <a:r>
              <a:rPr lang="hr-HR" sz="2400" dirty="0" smtClean="0">
                <a:latin typeface="Century Schoolbook" pitchFamily="18" charset="0"/>
              </a:rPr>
              <a:t>Selenij (u integriranim krugovima kao ispravljač napona)</a:t>
            </a:r>
          </a:p>
          <a:p>
            <a:r>
              <a:rPr lang="hr-HR" sz="2400" dirty="0" smtClean="0">
                <a:latin typeface="Century Schoolbook" pitchFamily="18" charset="0"/>
              </a:rPr>
              <a:t>Kadmij (u integriranim krugovima i poluvodičkim elementima)</a:t>
            </a:r>
          </a:p>
          <a:p>
            <a:r>
              <a:rPr lang="hr-HR" sz="2400" dirty="0" smtClean="0">
                <a:latin typeface="Century Schoolbook" pitchFamily="18" charset="0"/>
              </a:rPr>
              <a:t>Živa (u prekidačima i kućištu)</a:t>
            </a:r>
          </a:p>
          <a:p>
            <a:r>
              <a:rPr lang="hr-HR" sz="2400" dirty="0" smtClean="0">
                <a:latin typeface="Century Schoolbook" pitchFamily="18" charset="0"/>
              </a:rPr>
              <a:t>Kobalt,</a:t>
            </a:r>
            <a:r>
              <a:rPr lang="hr-HR" sz="2400" dirty="0" err="1" smtClean="0">
                <a:latin typeface="Century Schoolbook" pitchFamily="18" charset="0"/>
              </a:rPr>
              <a:t>heksavalentni</a:t>
            </a:r>
            <a:r>
              <a:rPr lang="hr-HR" sz="2400" dirty="0" smtClean="0">
                <a:latin typeface="Century Schoolbook" pitchFamily="18" charset="0"/>
              </a:rPr>
              <a:t> krom, bakar, fosfor , barij, </a:t>
            </a:r>
            <a:r>
              <a:rPr lang="hr-HR" sz="2400" dirty="0" err="1" smtClean="0">
                <a:latin typeface="Century Schoolbook" pitchFamily="18" charset="0"/>
              </a:rPr>
              <a:t>indij</a:t>
            </a:r>
            <a:r>
              <a:rPr lang="hr-HR" sz="2400" dirty="0" smtClean="0">
                <a:latin typeface="Century Schoolbook" pitchFamily="18" charset="0"/>
              </a:rPr>
              <a:t> , kositar te mnoge vrste PVC-a</a:t>
            </a:r>
          </a:p>
          <a:p>
            <a:endParaRPr lang="hr-HR" sz="2400" dirty="0" smtClean="0">
              <a:latin typeface="Century Schoolbook" pitchFamily="18" charset="0"/>
            </a:endParaRPr>
          </a:p>
          <a:p>
            <a:endParaRPr lang="hr-HR" sz="2400" dirty="0">
              <a:latin typeface="Century Schoolbook" pitchFamily="18" charset="0"/>
            </a:endParaRPr>
          </a:p>
        </p:txBody>
      </p:sp>
      <p:pic>
        <p:nvPicPr>
          <p:cNvPr id="4" name="Picture 3" descr="ee-otp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764704"/>
            <a:ext cx="5256584" cy="52565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latin typeface="Century Schoolbook" pitchFamily="18" charset="0"/>
              </a:rPr>
              <a:t>Oprema bačena na odlagalište je vrlo opasna za ljudsko zdravlje i okoliš</a:t>
            </a:r>
          </a:p>
          <a:p>
            <a:r>
              <a:rPr lang="hr-HR" sz="3600" dirty="0" smtClean="0">
                <a:solidFill>
                  <a:srgbClr val="FF0000"/>
                </a:solidFill>
                <a:latin typeface="Century Schoolbook" pitchFamily="18" charset="0"/>
              </a:rPr>
              <a:t>Danas na odlagalištima ima oko 100 milijuna mobilnih uređaja i oko 800 milijuna računala</a:t>
            </a:r>
            <a:endParaRPr lang="hr-HR" sz="3600" dirty="0">
              <a:solidFill>
                <a:srgbClr val="FF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entury Schoolbook" pitchFamily="18" charset="0"/>
              </a:rPr>
              <a:t>KOLIČINA OTPADA U 500  MILIJUNA RAČUNALA</a:t>
            </a:r>
            <a:endParaRPr lang="hr-HR" dirty="0">
              <a:latin typeface="Century Schoolbook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hr-HR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Century Schoolbook" pitchFamily="18" charset="0"/>
                        </a:rPr>
                        <a:t>Plastika</a:t>
                      </a:r>
                      <a:endParaRPr lang="hr-HR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2.84 milijuna tona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Olovo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0,75 milijuna tona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Kadmij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1,5 milijuna tona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Krom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0.9 milijuna tona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Živa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300 tona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Century Schoolbook" pitchFamily="18" charset="0"/>
              </a:rPr>
              <a:t>PROBLEM : ŠTO UČINITI S OTPADOM ?</a:t>
            </a:r>
            <a:endParaRPr lang="hr-HR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latin typeface="Century Schoolbook" pitchFamily="18" charset="0"/>
              </a:rPr>
              <a:t>3 MOGUĆA RJEŠENJA :</a:t>
            </a:r>
            <a:endParaRPr lang="hr-HR" sz="48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latin typeface="Century Schoolbook" pitchFamily="18" charset="0"/>
              </a:rPr>
              <a:t>1. </a:t>
            </a:r>
            <a:r>
              <a:rPr lang="hr-HR" sz="2800" dirty="0" err="1" smtClean="0">
                <a:latin typeface="Century Schoolbook" pitchFamily="18" charset="0"/>
              </a:rPr>
              <a:t>repariranje</a:t>
            </a:r>
            <a:r>
              <a:rPr lang="hr-HR" sz="2800" dirty="0" smtClean="0">
                <a:latin typeface="Century Schoolbook" pitchFamily="18" charset="0"/>
              </a:rPr>
              <a:t> radi </a:t>
            </a:r>
            <a:r>
              <a:rPr lang="hr-HR" sz="2800" dirty="0" err="1" smtClean="0">
                <a:latin typeface="Century Schoolbook" pitchFamily="18" charset="0"/>
              </a:rPr>
              <a:t>daljneg</a:t>
            </a:r>
            <a:r>
              <a:rPr lang="hr-HR" sz="2800" dirty="0" smtClean="0">
                <a:latin typeface="Century Schoolbook" pitchFamily="18" charset="0"/>
              </a:rPr>
              <a:t> korištenja</a:t>
            </a:r>
          </a:p>
          <a:p>
            <a:r>
              <a:rPr lang="hr-HR" sz="3600" dirty="0" smtClean="0">
                <a:latin typeface="Century Schoolbook" pitchFamily="18" charset="0"/>
              </a:rPr>
              <a:t>2</a:t>
            </a:r>
            <a:r>
              <a:rPr lang="hr-HR" sz="2800" dirty="0" smtClean="0">
                <a:latin typeface="Century Schoolbook" pitchFamily="18" charset="0"/>
              </a:rPr>
              <a:t>. deponiranje na posebnim odlagalištima</a:t>
            </a:r>
          </a:p>
          <a:p>
            <a:r>
              <a:rPr lang="hr-HR" sz="3600" dirty="0" smtClean="0">
                <a:latin typeface="Century Schoolbook" pitchFamily="18" charset="0"/>
              </a:rPr>
              <a:t>3</a:t>
            </a:r>
            <a:r>
              <a:rPr lang="hr-HR" sz="2800" dirty="0" smtClean="0">
                <a:latin typeface="Century Schoolbook" pitchFamily="18" charset="0"/>
              </a:rPr>
              <a:t>. reciklaža</a:t>
            </a:r>
            <a:endParaRPr lang="hr-HR" sz="2800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hr-HR" dirty="0" smtClean="0">
                <a:latin typeface="Century Schoolbook" pitchFamily="18" charset="0"/>
              </a:rPr>
              <a:t>Najpoznatija ‘</a:t>
            </a:r>
            <a:r>
              <a:rPr lang="hr-HR" dirty="0" err="1" smtClean="0">
                <a:latin typeface="Century Schoolbook" pitchFamily="18" charset="0"/>
              </a:rPr>
              <a:t>razlagališta</a:t>
            </a:r>
            <a:r>
              <a:rPr lang="hr-HR" dirty="0" smtClean="0">
                <a:latin typeface="Century Schoolbook" pitchFamily="18" charset="0"/>
              </a:rPr>
              <a:t>’ elektroničkog otpada su:</a:t>
            </a:r>
          </a:p>
          <a:p>
            <a:r>
              <a:rPr lang="hr-HR" dirty="0" err="1" smtClean="0">
                <a:latin typeface="Century Schoolbook" pitchFamily="18" charset="0"/>
              </a:rPr>
              <a:t>Guiyu</a:t>
            </a:r>
            <a:r>
              <a:rPr lang="hr-HR" dirty="0">
                <a:latin typeface="Century Schoolbook" pitchFamily="18" charset="0"/>
              </a:rPr>
              <a:t> </a:t>
            </a:r>
            <a:r>
              <a:rPr lang="hr-HR" dirty="0" smtClean="0">
                <a:latin typeface="Century Schoolbook" pitchFamily="18" charset="0"/>
              </a:rPr>
              <a:t>, Kina</a:t>
            </a:r>
          </a:p>
          <a:p>
            <a:r>
              <a:rPr lang="hr-HR" dirty="0" smtClean="0">
                <a:latin typeface="Century Schoolbook" pitchFamily="18" charset="0"/>
              </a:rPr>
              <a:t>New Delhi , Indija</a:t>
            </a:r>
          </a:p>
          <a:p>
            <a:r>
              <a:rPr lang="hr-HR" dirty="0" smtClean="0">
                <a:latin typeface="Century Schoolbook" pitchFamily="18" charset="0"/>
              </a:rPr>
              <a:t>Karachija , Pakistan</a:t>
            </a:r>
            <a:endParaRPr lang="hr-HR" dirty="0">
              <a:latin typeface="Century Schoolbook" pitchFamily="18" charset="0"/>
            </a:endParaRPr>
          </a:p>
        </p:txBody>
      </p:sp>
      <p:pic>
        <p:nvPicPr>
          <p:cNvPr id="4" name="Picture 3" descr="guiy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196752"/>
            <a:ext cx="6612884" cy="4437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1246071">
            <a:off x="323528" y="404664"/>
            <a:ext cx="5724128" cy="2104004"/>
          </a:xfrm>
        </p:spPr>
      </p:pic>
      <p:pic>
        <p:nvPicPr>
          <p:cNvPr id="5" name="Picture 4" descr="greenpeace-activists-at-the-mi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02582">
            <a:off x="3647417" y="3153009"/>
            <a:ext cx="4531568" cy="3007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IZRADILI :</a:t>
            </a:r>
            <a:endParaRPr lang="hr-HR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latin typeface="Century Schoolbook" pitchFamily="18" charset="0"/>
              </a:rPr>
              <a:t>Tamara </a:t>
            </a:r>
            <a:r>
              <a:rPr lang="hr-HR" sz="4800" dirty="0" err="1" smtClean="0">
                <a:latin typeface="Century Schoolbook" pitchFamily="18" charset="0"/>
              </a:rPr>
              <a:t>Ljikar</a:t>
            </a:r>
            <a:endParaRPr lang="hr-HR" sz="4800" dirty="0" smtClean="0">
              <a:latin typeface="Century Schoolbook" pitchFamily="18" charset="0"/>
            </a:endParaRPr>
          </a:p>
          <a:p>
            <a:r>
              <a:rPr lang="hr-HR" sz="4800" smtClean="0">
                <a:latin typeface="Century Schoolbook" pitchFamily="18" charset="0"/>
              </a:rPr>
              <a:t>Mihovil Karaula</a:t>
            </a:r>
            <a:endParaRPr lang="hr-HR" sz="48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161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RAČUNALNI OTPAD</vt:lpstr>
      <vt:lpstr>ŠTO JE MOGUĆE NAĆI U RAČUNALNOJ OPREMI ?</vt:lpstr>
      <vt:lpstr>Slide 3</vt:lpstr>
      <vt:lpstr>KOLIČINA OTPADA U 500  MILIJUNA RAČUNALA</vt:lpstr>
      <vt:lpstr>PROBLEM : ŠTO UČINITI S OTPADOM ?</vt:lpstr>
      <vt:lpstr>3 MOGUĆA RJEŠENJA :</vt:lpstr>
      <vt:lpstr>Slide 7</vt:lpstr>
      <vt:lpstr>Slide 8</vt:lpstr>
      <vt:lpstr>IZRADILI :</vt:lpstr>
    </vt:vector>
  </TitlesOfParts>
  <Company>GV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RAČUNALNI OTPAD</dc:title>
  <dc:creator>ucenik</dc:creator>
  <cp:lastModifiedBy>lara</cp:lastModifiedBy>
  <cp:revision>7</cp:revision>
  <dcterms:created xsi:type="dcterms:W3CDTF">2014-11-04T15:10:17Z</dcterms:created>
  <dcterms:modified xsi:type="dcterms:W3CDTF">2014-11-11T12:38:42Z</dcterms:modified>
</cp:coreProperties>
</file>