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51" d="100"/>
          <a:sy n="51" d="100"/>
        </p:scale>
        <p:origin x="-54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D63AE-5908-4A31-9D15-CB4B4C0F7C3F}" type="doc">
      <dgm:prSet loTypeId="urn:microsoft.com/office/officeart/2005/8/layout/vList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978B69C7-536B-46AE-B736-F1594D85DEE1}">
      <dgm:prSet phldrT="[Tekst]" custT="1"/>
      <dgm:spPr/>
      <dgm:t>
        <a:bodyPr/>
        <a:lstStyle/>
        <a:p>
          <a:pPr algn="ctr" rtl="0"/>
          <a:r>
            <a:rPr lang="hr-HR" sz="3000" b="0" i="0" u="none" dirty="0" smtClean="0">
              <a:solidFill>
                <a:schemeClr val="tx1"/>
              </a:solidFill>
            </a:rPr>
            <a:t>EE otpad nije dozvoljeno odlagati zajedno s ostalim otpadom iz domaćinstva, već ga je potrebno izdvojiti i predati ovlaštenim sakupljačima.</a:t>
          </a:r>
          <a:endParaRPr lang="hr-HR" sz="3000" dirty="0">
            <a:solidFill>
              <a:schemeClr val="tx1"/>
            </a:solidFill>
          </a:endParaRPr>
        </a:p>
      </dgm:t>
    </dgm:pt>
    <dgm:pt modelId="{1067CED8-1970-4C7B-997D-57CBF11B6203}" type="parTrans" cxnId="{1E903429-0038-41FE-985E-2FB63BC15D71}">
      <dgm:prSet/>
      <dgm:spPr/>
      <dgm:t>
        <a:bodyPr/>
        <a:lstStyle/>
        <a:p>
          <a:endParaRPr lang="hr-HR"/>
        </a:p>
      </dgm:t>
    </dgm:pt>
    <dgm:pt modelId="{A65D8613-0BF7-4DC0-959D-8FF77862EFE1}" type="sibTrans" cxnId="{1E903429-0038-41FE-985E-2FB63BC15D71}">
      <dgm:prSet/>
      <dgm:spPr/>
      <dgm:t>
        <a:bodyPr/>
        <a:lstStyle/>
        <a:p>
          <a:endParaRPr lang="hr-HR"/>
        </a:p>
      </dgm:t>
    </dgm:pt>
    <dgm:pt modelId="{5B36D939-EFFA-4FB7-8C78-193657247BD2}">
      <dgm:prSet phldrT="[Tekst]" custT="1"/>
      <dgm:spPr/>
      <dgm:t>
        <a:bodyPr/>
        <a:lstStyle/>
        <a:p>
          <a:pPr algn="ctr" rtl="0"/>
          <a:r>
            <a:rPr lang="hr-HR" sz="3000" b="0" i="0" u="none" dirty="0" smtClean="0">
              <a:solidFill>
                <a:schemeClr val="tx1"/>
              </a:solidFill>
            </a:rPr>
            <a:t>EE otpad sadrži mnoge tvari štetne za zdravlje ljudi i okoliš, pa je s takvim otpadom potrebno postupati s osobitim oprezom. </a:t>
          </a:r>
          <a:endParaRPr lang="hr-HR" sz="3000" dirty="0">
            <a:solidFill>
              <a:schemeClr val="tx1"/>
            </a:solidFill>
          </a:endParaRPr>
        </a:p>
      </dgm:t>
    </dgm:pt>
    <dgm:pt modelId="{85588DC3-36C1-4522-B6E3-7F6FA5E42772}" type="parTrans" cxnId="{21FE39C4-51A0-483B-A2FC-3AEB5EBDDA14}">
      <dgm:prSet/>
      <dgm:spPr/>
      <dgm:t>
        <a:bodyPr/>
        <a:lstStyle/>
        <a:p>
          <a:endParaRPr lang="hr-HR"/>
        </a:p>
      </dgm:t>
    </dgm:pt>
    <dgm:pt modelId="{5CCDD41F-D975-4618-AC8E-464106095069}" type="sibTrans" cxnId="{21FE39C4-51A0-483B-A2FC-3AEB5EBDDA14}">
      <dgm:prSet/>
      <dgm:spPr/>
      <dgm:t>
        <a:bodyPr/>
        <a:lstStyle/>
        <a:p>
          <a:endParaRPr lang="hr-HR"/>
        </a:p>
      </dgm:t>
    </dgm:pt>
    <dgm:pt modelId="{6A4389C7-2D44-4162-A75B-AF5704B01403}" type="pres">
      <dgm:prSet presAssocID="{3DAD63AE-5908-4A31-9D15-CB4B4C0F7C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2BCB10F-F3D3-4031-AAC2-89F9F50D141D}" type="pres">
      <dgm:prSet presAssocID="{5B36D939-EFFA-4FB7-8C78-193657247B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5D95D4-8ECB-4F09-BF99-C463D1FCF23E}" type="pres">
      <dgm:prSet presAssocID="{5CCDD41F-D975-4618-AC8E-464106095069}" presName="spacer" presStyleCnt="0"/>
      <dgm:spPr/>
    </dgm:pt>
    <dgm:pt modelId="{BADD5128-66AF-492D-90A4-11E269A2052C}" type="pres">
      <dgm:prSet presAssocID="{978B69C7-536B-46AE-B736-F1594D85DE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E903429-0038-41FE-985E-2FB63BC15D71}" srcId="{3DAD63AE-5908-4A31-9D15-CB4B4C0F7C3F}" destId="{978B69C7-536B-46AE-B736-F1594D85DEE1}" srcOrd="1" destOrd="0" parTransId="{1067CED8-1970-4C7B-997D-57CBF11B6203}" sibTransId="{A65D8613-0BF7-4DC0-959D-8FF77862EFE1}"/>
    <dgm:cxn modelId="{9DDADFF5-577F-4D3C-9694-77CFCF8C8469}" type="presOf" srcId="{978B69C7-536B-46AE-B736-F1594D85DEE1}" destId="{BADD5128-66AF-492D-90A4-11E269A2052C}" srcOrd="0" destOrd="0" presId="urn:microsoft.com/office/officeart/2005/8/layout/vList2"/>
    <dgm:cxn modelId="{038B565D-C04B-45FE-83BC-9298A0C64AAD}" type="presOf" srcId="{5B36D939-EFFA-4FB7-8C78-193657247BD2}" destId="{D2BCB10F-F3D3-4031-AAC2-89F9F50D141D}" srcOrd="0" destOrd="0" presId="urn:microsoft.com/office/officeart/2005/8/layout/vList2"/>
    <dgm:cxn modelId="{EAFF86C3-BFA5-4334-BCE7-C7E1CB6B7E6C}" type="presOf" srcId="{3DAD63AE-5908-4A31-9D15-CB4B4C0F7C3F}" destId="{6A4389C7-2D44-4162-A75B-AF5704B01403}" srcOrd="0" destOrd="0" presId="urn:microsoft.com/office/officeart/2005/8/layout/vList2"/>
    <dgm:cxn modelId="{21FE39C4-51A0-483B-A2FC-3AEB5EBDDA14}" srcId="{3DAD63AE-5908-4A31-9D15-CB4B4C0F7C3F}" destId="{5B36D939-EFFA-4FB7-8C78-193657247BD2}" srcOrd="0" destOrd="0" parTransId="{85588DC3-36C1-4522-B6E3-7F6FA5E42772}" sibTransId="{5CCDD41F-D975-4618-AC8E-464106095069}"/>
    <dgm:cxn modelId="{298C78C0-645A-4406-B6E0-0B41854C757F}" type="presParOf" srcId="{6A4389C7-2D44-4162-A75B-AF5704B01403}" destId="{D2BCB10F-F3D3-4031-AAC2-89F9F50D141D}" srcOrd="0" destOrd="0" presId="urn:microsoft.com/office/officeart/2005/8/layout/vList2"/>
    <dgm:cxn modelId="{E8F5FCCD-9552-44C3-9A0C-D14D80A5F0B8}" type="presParOf" srcId="{6A4389C7-2D44-4162-A75B-AF5704B01403}" destId="{0C5D95D4-8ECB-4F09-BF99-C463D1FCF23E}" srcOrd="1" destOrd="0" presId="urn:microsoft.com/office/officeart/2005/8/layout/vList2"/>
    <dgm:cxn modelId="{A8198C8D-6CDE-426D-BA8A-0248AF80C694}" type="presParOf" srcId="{6A4389C7-2D44-4162-A75B-AF5704B01403}" destId="{BADD5128-66AF-492D-90A4-11E269A205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BCB10F-F3D3-4031-AAC2-89F9F50D141D}">
      <dsp:nvSpPr>
        <dsp:cNvPr id="0" name=""/>
        <dsp:cNvSpPr/>
      </dsp:nvSpPr>
      <dsp:spPr>
        <a:xfrm>
          <a:off x="0" y="471075"/>
          <a:ext cx="8229600" cy="21142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0" i="0" u="none" kern="1200" dirty="0" smtClean="0">
              <a:solidFill>
                <a:schemeClr val="tx1"/>
              </a:solidFill>
            </a:rPr>
            <a:t>EE otpad sadrži mnoge tvari štetne za zdravlje ljudi i okoliš, pa je s takvim otpadom potrebno postupati s osobitim oprezom. </a:t>
          </a:r>
          <a:endParaRPr lang="hr-HR" sz="3000" kern="1200" dirty="0">
            <a:solidFill>
              <a:schemeClr val="tx1"/>
            </a:solidFill>
          </a:endParaRPr>
        </a:p>
      </dsp:txBody>
      <dsp:txXfrm>
        <a:off x="0" y="471075"/>
        <a:ext cx="8229600" cy="2114249"/>
      </dsp:txXfrm>
    </dsp:sp>
    <dsp:sp modelId="{BADD5128-66AF-492D-90A4-11E269A2052C}">
      <dsp:nvSpPr>
        <dsp:cNvPr id="0" name=""/>
        <dsp:cNvSpPr/>
      </dsp:nvSpPr>
      <dsp:spPr>
        <a:xfrm>
          <a:off x="0" y="2772525"/>
          <a:ext cx="8229600" cy="21142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0" i="0" u="none" kern="1200" dirty="0" smtClean="0">
              <a:solidFill>
                <a:schemeClr val="tx1"/>
              </a:solidFill>
            </a:rPr>
            <a:t>EE otpad nije dozvoljeno odlagati zajedno s ostalim otpadom iz domaćinstva, već ga je potrebno izdvojiti i predati ovlaštenim sakupljačima.</a:t>
          </a:r>
          <a:endParaRPr lang="hr-HR" sz="3000" kern="1200" dirty="0">
            <a:solidFill>
              <a:schemeClr val="tx1"/>
            </a:solidFill>
          </a:endParaRPr>
        </a:p>
      </dsp:txBody>
      <dsp:txXfrm>
        <a:off x="0" y="2772525"/>
        <a:ext cx="8229600" cy="2114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99D395-4B62-4349-B9FC-0C34B1D8CF80}" type="datetimeFigureOut">
              <a:rPr lang="sr-Latn-CS" smtClean="0"/>
              <a:pPr/>
              <a:t>11.11.2014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FE2029-4F3C-4D01-A3D5-BE737C81A823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500990" cy="5000660"/>
          </a:xfrm>
        </p:spPr>
        <p:txBody>
          <a:bodyPr>
            <a:normAutofit/>
          </a:bodyPr>
          <a:lstStyle/>
          <a:p>
            <a:pPr algn="ctr"/>
            <a:r>
              <a:rPr lang="hr-HR" sz="8800" dirty="0" smtClean="0"/>
              <a:t>RAČUNALNI OTPAD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Računalni otpad u svijetu: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/>
          </a:bodyPr>
          <a:lstStyle/>
          <a:p>
            <a:pPr algn="ctr" fontAlgn="base"/>
            <a:r>
              <a:rPr lang="vi-VN" sz="3000" dirty="0" smtClean="0">
                <a:latin typeface="Constantia" pitchFamily="18" charset="0"/>
              </a:rPr>
              <a:t>Obzirom da zapad uglavnom izvozi svoj računalni otpad u Nigeriju i Kinu, lokalno stanovništvo pronašlo je u njemu izvor zarade.</a:t>
            </a:r>
            <a:endParaRPr lang="hr-HR" sz="3000" dirty="0" smtClean="0">
              <a:latin typeface="Constantia" pitchFamily="18" charset="0"/>
            </a:endParaRPr>
          </a:p>
          <a:p>
            <a:pPr algn="ctr" fontAlgn="base">
              <a:buNone/>
            </a:pPr>
            <a:endParaRPr lang="vi-VN" sz="3000" dirty="0" smtClean="0">
              <a:latin typeface="Constantia" pitchFamily="18" charset="0"/>
            </a:endParaRPr>
          </a:p>
          <a:p>
            <a:pPr algn="ctr" fontAlgn="base"/>
            <a:r>
              <a:rPr lang="vi-VN" sz="3000" dirty="0" smtClean="0">
                <a:latin typeface="Constantia" pitchFamily="18" charset="0"/>
              </a:rPr>
              <a:t>Nije sve tako lijepo kao što se čini: Kinezi, primjerice, zarađuju svega dva dolara na sat kopajući po otpadu, a otrovne kemikalije iz otpada truju vodu i tlo.</a:t>
            </a:r>
          </a:p>
          <a:p>
            <a:endParaRPr lang="hr-HR" sz="3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elektronski-otp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00108"/>
            <a:ext cx="4131613" cy="2763590"/>
          </a:xfrm>
        </p:spPr>
      </p:pic>
      <p:pic>
        <p:nvPicPr>
          <p:cNvPr id="8" name="Rezervirano mjesto sadržaja 7" descr="roadside-e-waste-dump-in-lagos-nigeria-basel-action-network-sm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00232" y="3286124"/>
            <a:ext cx="5455751" cy="3184472"/>
          </a:xfrm>
        </p:spPr>
      </p:pic>
      <p:pic>
        <p:nvPicPr>
          <p:cNvPr id="10" name="Slika 9" descr="recikla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857232"/>
            <a:ext cx="2786082" cy="242389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 algn="ctr" fontAlgn="base"/>
            <a:r>
              <a:rPr lang="hr-HR" sz="3000" dirty="0" smtClean="0"/>
              <a:t>Korporacija Sony je došla na ideju da umjesto rastavljanja staru elektroničku opremu pohranjuje u napuštene otvorene rudnike.</a:t>
            </a:r>
          </a:p>
          <a:p>
            <a:pPr algn="ctr" fontAlgn="base">
              <a:buNone/>
            </a:pPr>
            <a:r>
              <a:rPr lang="hr-HR" sz="3000" dirty="0" smtClean="0"/>
              <a:t> </a:t>
            </a:r>
          </a:p>
          <a:p>
            <a:pPr algn="ctr" fontAlgn="base"/>
            <a:r>
              <a:rPr lang="hr-HR" sz="3000" dirty="0" smtClean="0"/>
              <a:t>Neki od njih mogli bi primiti preko 70 milijardi računala, a onda bi se iz te "urbane rude" mogao u budućnosti vaditi bakar, zlato, željezo i ostali materijali.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/>
          <a:lstStyle/>
          <a:p>
            <a:r>
              <a:rPr lang="hr-HR" dirty="0" smtClean="0"/>
              <a:t>Računalni otpad u Hrvatskoj: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vi-VN" dirty="0" smtClean="0"/>
              <a:t>Na snazi je novi zakon o otpadu: elektronički otpad svrstan pod opasan. </a:t>
            </a:r>
          </a:p>
          <a:p>
            <a:pPr fontAlgn="base"/>
            <a:r>
              <a:rPr lang="vi-VN" dirty="0" smtClean="0"/>
              <a:t>Novi zakon obavezuje proizvođače ili uvoznike elektroničke opreme da se sami pobrinu za njegovo skupljanje. </a:t>
            </a:r>
          </a:p>
          <a:p>
            <a:pPr fontAlgn="base"/>
            <a:r>
              <a:rPr lang="vi-VN" dirty="0" smtClean="0"/>
              <a:t>S obzirom na efikasnost provođenja zakona kod nas, vjerojatno će i dalje sve ostati na savjesti pojedinih proizvođača i krajnjih korisnika da zbrinu svoj otpad. </a:t>
            </a:r>
            <a:endParaRPr lang="hr-HR" dirty="0" smtClean="0"/>
          </a:p>
          <a:p>
            <a:pPr fontAlgn="base"/>
            <a:r>
              <a:rPr lang="vi-VN" dirty="0" smtClean="0"/>
              <a:t>Na mnogo mjesta ne postoji organizirano prikupljanje ili su građani nedovoljno informirani o mogućnostima sigurnog odlaganja opasnog otpada, pa često ni njihova savjest nije dovoljna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114800" cy="5497693"/>
          </a:xfrm>
        </p:spPr>
        <p:txBody>
          <a:bodyPr/>
          <a:lstStyle/>
          <a:p>
            <a:pPr>
              <a:buNone/>
            </a:pPr>
            <a:r>
              <a:rPr lang="hr-HR" sz="2800" dirty="0" smtClean="0"/>
              <a:t>Aplikacija </a:t>
            </a:r>
            <a:r>
              <a:rPr lang="hr-HR" sz="2800" u="sng" dirty="0" smtClean="0">
                <a:solidFill>
                  <a:srgbClr val="00B050"/>
                </a:solidFill>
              </a:rPr>
              <a:t>Recikliraj!</a:t>
            </a:r>
            <a:endParaRPr lang="hr-HR" u="sng" dirty="0" smtClean="0"/>
          </a:p>
          <a:p>
            <a:r>
              <a:rPr lang="hr-HR" dirty="0" smtClean="0"/>
              <a:t>nastala iz potrebe da se korisnicima olakša snalaženje s novim načinom prikupljanja i razdvajanja otpada</a:t>
            </a:r>
          </a:p>
          <a:p>
            <a:r>
              <a:rPr lang="hr-HR" dirty="0" smtClean="0"/>
              <a:t>omogućava da na lagan način saznate gdje se nalaze </a:t>
            </a:r>
            <a:r>
              <a:rPr lang="hr-HR" dirty="0" err="1" smtClean="0"/>
              <a:t>reciklažna</a:t>
            </a:r>
            <a:r>
              <a:rPr lang="hr-HR" dirty="0" smtClean="0"/>
              <a:t> dvorišta i koje se vrste otpada uopće mogu reciklirati</a:t>
            </a:r>
            <a:endParaRPr lang="hr-HR" dirty="0"/>
          </a:p>
        </p:txBody>
      </p:sp>
      <p:pic>
        <p:nvPicPr>
          <p:cNvPr id="7" name="Rezervirano mjesto sadržaja 6" descr="9a5651ec9fbedeb95ad92e34be5f05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335517" cy="392909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sz="2000" dirty="0" smtClean="0">
                <a:solidFill>
                  <a:schemeClr val="bg1"/>
                </a:solidFill>
              </a:rPr>
              <a:t>Izradile: Katarina Lukačević i Arijana Jozić   2.a</a:t>
            </a:r>
            <a:endParaRPr lang="hr-HR" sz="2000" dirty="0">
              <a:solidFill>
                <a:schemeClr val="bg1"/>
              </a:solidFill>
            </a:endParaRPr>
          </a:p>
        </p:txBody>
      </p:sp>
      <p:pic>
        <p:nvPicPr>
          <p:cNvPr id="7" name="Rezervirano mjesto sadržaja 6" descr="jecmenova-trava-naslovni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72822" y="4429132"/>
            <a:ext cx="9223549" cy="2428868"/>
          </a:xfrm>
        </p:spPr>
      </p:pic>
      <p:pic>
        <p:nvPicPr>
          <p:cNvPr id="9" name="Rezervirano mjesto sadržaja 8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000108"/>
            <a:ext cx="3000396" cy="3207797"/>
          </a:xfrm>
        </p:spPr>
      </p:pic>
      <p:sp>
        <p:nvSpPr>
          <p:cNvPr id="10" name="TekstniOkvir 9"/>
          <p:cNvSpPr txBox="1"/>
          <p:nvPr/>
        </p:nvSpPr>
        <p:spPr>
          <a:xfrm>
            <a:off x="0" y="6357958"/>
            <a:ext cx="550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Izradile: Katarina Lukačević i Ariana Jozić</a:t>
            </a:r>
            <a:endParaRPr lang="hr-HR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dirty="0" smtClean="0"/>
              <a:t>Što je računalni otpad?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sz="3000" dirty="0" smtClean="0"/>
          </a:p>
          <a:p>
            <a:pPr algn="ctr"/>
            <a:r>
              <a:rPr lang="hr-HR" sz="3000" dirty="0" smtClean="0"/>
              <a:t>otpadna električna i elektronička oprema uključujući sklopove i sastavne dijelove koji nastaju u gospodarstvu (industriji, obrtu i slično), te EE otpad iz kućanstva, odnosno otpadna električna i elektronička oprema nastala u kućanstvima ili u proizvodnim i /ili uslužnim djelatnostima</a:t>
            </a:r>
            <a:r>
              <a:rPr lang="hr-HR" dirty="0" smtClean="0"/>
              <a:t>. </a:t>
            </a:r>
          </a:p>
          <a:p>
            <a:endParaRPr lang="hr-H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ctr"/>
            <a:r>
              <a:rPr lang="vi-VN" sz="3000" dirty="0" smtClean="0">
                <a:latin typeface="Constantia" pitchFamily="18" charset="0"/>
              </a:rPr>
              <a:t>Električna i elektronička oprema i uređaji predstavlja sve proizvode koji su za svoje pravilno djelovanje ovisni o električnoj energiji ili elektromagnetskim poljima kao i oprema za proizvodnju, prijenos i mjerenje struje ili jakosti elektromagnetskog polja i namijenjena je korištenju pri naponu koji ne prelazi 1.000 V za izmjeničnu i 1.500 V za istosmjernu struju i ne uključuje ambalažu.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ee-ozna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3214686"/>
            <a:ext cx="306070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slov 4"/>
          <p:cNvSpPr txBox="1">
            <a:spLocks noGrp="1"/>
          </p:cNvSpPr>
          <p:nvPr>
            <p:ph type="title"/>
          </p:nvPr>
        </p:nvSpPr>
        <p:spPr>
          <a:xfrm>
            <a:off x="428596" y="1142984"/>
            <a:ext cx="8229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solidFill>
                  <a:schemeClr val="tx1"/>
                </a:solidFill>
                <a:latin typeface="Constantia" pitchFamily="18" charset="0"/>
              </a:rPr>
              <a:t>Na svim električnim i elektroničkim uređajima nalazi se oznaka za označavanja odvojenog sakupljanja EE otpada:</a:t>
            </a:r>
            <a:endParaRPr lang="hr-HR" sz="30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Cilj gospodarenja računalnim otpadom: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7758138" cy="3997495"/>
          </a:xfrm>
        </p:spPr>
        <p:txBody>
          <a:bodyPr>
            <a:normAutofit/>
          </a:bodyPr>
          <a:lstStyle/>
          <a:p>
            <a:pPr fontAlgn="base"/>
            <a:r>
              <a:rPr lang="hr-HR" sz="3000" dirty="0" smtClean="0"/>
              <a:t>uspostaviti sustav odvojenog skupljanja električnog i elektroničkog </a:t>
            </a:r>
          </a:p>
          <a:p>
            <a:pPr fontAlgn="base">
              <a:buNone/>
            </a:pPr>
            <a:r>
              <a:rPr lang="hr-HR" sz="3000" dirty="0" smtClean="0"/>
              <a:t>   otpada radi njegove </a:t>
            </a:r>
          </a:p>
          <a:p>
            <a:pPr fontAlgn="base">
              <a:buNone/>
            </a:pPr>
            <a:r>
              <a:rPr lang="hr-HR" sz="3000" dirty="0" smtClean="0"/>
              <a:t>   </a:t>
            </a:r>
            <a:r>
              <a:rPr lang="hr-HR" sz="3000" dirty="0" err="1" smtClean="0"/>
              <a:t>oporabe</a:t>
            </a:r>
            <a:r>
              <a:rPr lang="hr-HR" sz="3000" dirty="0" smtClean="0"/>
              <a:t>, zbrinjavanja, </a:t>
            </a:r>
          </a:p>
          <a:p>
            <a:pPr fontAlgn="base">
              <a:buNone/>
            </a:pPr>
            <a:r>
              <a:rPr lang="hr-HR" sz="3000" dirty="0" smtClean="0"/>
              <a:t>   zaštite okoliša</a:t>
            </a:r>
          </a:p>
          <a:p>
            <a:pPr fontAlgn="base">
              <a:buNone/>
            </a:pPr>
            <a:r>
              <a:rPr lang="hr-HR" sz="3000" dirty="0" smtClean="0"/>
              <a:t>   i zdravlja ljudi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9" name="Rezervirano mjesto sadržaja 8" descr="preuzm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3289654"/>
            <a:ext cx="2857520" cy="356834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357454"/>
          </a:xfrm>
        </p:spPr>
        <p:txBody>
          <a:bodyPr>
            <a:normAutofit/>
          </a:bodyPr>
          <a:lstStyle/>
          <a:p>
            <a:r>
              <a:rPr lang="hr-HR" dirty="0" smtClean="0"/>
              <a:t>Vrste računalnog otpada: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hr-HR" dirty="0" smtClean="0"/>
          </a:p>
          <a:p>
            <a:pPr>
              <a:lnSpc>
                <a:spcPct val="120000"/>
              </a:lnSpc>
            </a:pPr>
            <a:r>
              <a:rPr lang="vi-VN" sz="7000" dirty="0" smtClean="0">
                <a:latin typeface="Constantia" pitchFamily="18" charset="0"/>
              </a:rPr>
              <a:t>Oprema informatičke tehnike </a:t>
            </a:r>
            <a:r>
              <a:rPr lang="hr-HR" sz="7000" dirty="0" smtClean="0">
                <a:latin typeface="Constantia" pitchFamily="18" charset="0"/>
              </a:rPr>
              <a:t>i oprema                          za</a:t>
            </a:r>
            <a:r>
              <a:rPr lang="vi-VN" sz="7000" dirty="0" smtClean="0">
                <a:latin typeface="Constantia" pitchFamily="18" charset="0"/>
              </a:rPr>
              <a:t> telekomunikacije </a:t>
            </a:r>
            <a:r>
              <a:rPr lang="vi-VN" sz="5900" dirty="0" smtClean="0">
                <a:latin typeface="Constantia" pitchFamily="18" charset="0"/>
              </a:rPr>
              <a:t>         </a:t>
            </a:r>
            <a:endParaRPr lang="hr-HR" sz="59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7000" dirty="0" smtClean="0">
                <a:latin typeface="Constantia" pitchFamily="18" charset="0"/>
              </a:rPr>
              <a:t>Oprema široke potrošnje za razonodu</a:t>
            </a:r>
            <a:endParaRPr lang="hr-HR" sz="7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7000" dirty="0" smtClean="0">
                <a:latin typeface="Constantia" pitchFamily="18" charset="0"/>
              </a:rPr>
              <a:t>Rasvjetna oprema</a:t>
            </a:r>
            <a:endParaRPr lang="hr-HR" sz="7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7000" dirty="0" smtClean="0">
                <a:latin typeface="Constantia" pitchFamily="18" charset="0"/>
              </a:rPr>
              <a:t>Električni i elektronički alati </a:t>
            </a:r>
            <a:endParaRPr lang="hr-HR" sz="7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7000" dirty="0" smtClean="0">
                <a:latin typeface="Constantia" pitchFamily="18" charset="0"/>
              </a:rPr>
              <a:t>Igračke, oprema za razonodu i športska oprema</a:t>
            </a:r>
            <a:endParaRPr lang="hr-HR" sz="7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7000" dirty="0" smtClean="0">
                <a:latin typeface="Constantia" pitchFamily="18" charset="0"/>
              </a:rPr>
              <a:t>Medicinski uređaji </a:t>
            </a:r>
            <a:endParaRPr lang="hr-HR" sz="7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7000" dirty="0" smtClean="0">
                <a:latin typeface="Constantia" pitchFamily="18" charset="0"/>
              </a:rPr>
              <a:t>Instrumenti za nadzor i upravljanje</a:t>
            </a:r>
            <a:endParaRPr lang="hr-HR" sz="7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7000" dirty="0" smtClean="0">
                <a:latin typeface="Constantia" pitchFamily="18" charset="0"/>
              </a:rPr>
              <a:t>Samoposlužni aparati</a:t>
            </a:r>
            <a:endParaRPr lang="hr-HR" sz="7000" dirty="0" smtClean="0">
              <a:latin typeface="Constantia" pitchFamily="18" charset="0"/>
            </a:endParaRPr>
          </a:p>
          <a:p>
            <a:pPr>
              <a:lnSpc>
                <a:spcPct val="120000"/>
              </a:lnSpc>
            </a:pPr>
            <a:r>
              <a:rPr lang="hr-HR" sz="7000" dirty="0" smtClean="0">
                <a:latin typeface="Constantia" pitchFamily="18" charset="0"/>
              </a:rPr>
              <a:t>Kućanski aparati</a:t>
            </a:r>
            <a:endParaRPr lang="hr-HR" sz="7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hr-HR" sz="4500" dirty="0" smtClean="0"/>
              <a:t>Moguća </a:t>
            </a:r>
            <a:r>
              <a:rPr lang="hr-HR" sz="4500" dirty="0" err="1" smtClean="0"/>
              <a:t>riješenja</a:t>
            </a:r>
            <a:r>
              <a:rPr lang="hr-HR" sz="4500" dirty="0" smtClean="0"/>
              <a:t>:</a:t>
            </a:r>
            <a:endParaRPr lang="hr-HR" sz="45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8829708" cy="4711875"/>
          </a:xfrm>
        </p:spPr>
        <p:txBody>
          <a:bodyPr/>
          <a:lstStyle/>
          <a:p>
            <a:pPr fontAlgn="base"/>
            <a:r>
              <a:rPr lang="hr-HR" sz="3000" dirty="0" smtClean="0"/>
              <a:t>Prepariranje radi daljnjeg korištenja</a:t>
            </a:r>
          </a:p>
          <a:p>
            <a:pPr fontAlgn="base"/>
            <a:r>
              <a:rPr lang="hr-HR" sz="3000" dirty="0" smtClean="0"/>
              <a:t>Deponiranje na posebnim </a:t>
            </a:r>
          </a:p>
          <a:p>
            <a:pPr fontAlgn="base">
              <a:buNone/>
            </a:pPr>
            <a:r>
              <a:rPr lang="hr-HR" sz="3000" dirty="0" smtClean="0"/>
              <a:t>     odlagalištima</a:t>
            </a:r>
          </a:p>
          <a:p>
            <a:pPr fontAlgn="base"/>
            <a:r>
              <a:rPr lang="hr-HR" sz="3000" dirty="0" smtClean="0"/>
              <a:t>Reciklaža</a:t>
            </a:r>
          </a:p>
          <a:p>
            <a:endParaRPr lang="hr-HR" dirty="0"/>
          </a:p>
        </p:txBody>
      </p:sp>
      <p:pic>
        <p:nvPicPr>
          <p:cNvPr id="5" name="Rezervirano mjesto sadržaja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857496"/>
            <a:ext cx="5072955" cy="350046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484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Posljedice: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829444" cy="443484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štetne za zdravlje </a:t>
            </a:r>
            <a:r>
              <a:rPr lang="hr-HR" dirty="0" err="1" smtClean="0"/>
              <a:t>čovijeka</a:t>
            </a:r>
            <a:endParaRPr lang="hr-HR" dirty="0" smtClean="0"/>
          </a:p>
          <a:p>
            <a:r>
              <a:rPr lang="hr-HR" dirty="0" smtClean="0"/>
              <a:t>zagađenost okoliša</a:t>
            </a:r>
          </a:p>
          <a:p>
            <a:r>
              <a:rPr lang="hr-HR" dirty="0" smtClean="0"/>
              <a:t>globalno zatopljenje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  </a:t>
            </a:r>
            <a:r>
              <a:rPr lang="hr-HR" dirty="0" smtClean="0"/>
              <a:t>tome pridonose razne </a:t>
            </a:r>
          </a:p>
          <a:p>
            <a:pPr>
              <a:buNone/>
            </a:pPr>
            <a:r>
              <a:rPr lang="hr-HR" dirty="0" smtClean="0"/>
              <a:t>       otrovne kemikalije i  </a:t>
            </a:r>
          </a:p>
          <a:p>
            <a:pPr>
              <a:buNone/>
            </a:pPr>
            <a:r>
              <a:rPr lang="hr-HR" dirty="0" smtClean="0"/>
              <a:t>       dijelovi računala</a:t>
            </a:r>
          </a:p>
          <a:p>
            <a:pPr>
              <a:buNone/>
            </a:pPr>
            <a:r>
              <a:rPr lang="hr-HR" dirty="0" smtClean="0"/>
              <a:t>       opasni po život</a:t>
            </a:r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5" name="Rezervirano mjesto sadržaja 4" descr="d696cdff984d8d0d9a545f0c31c16be7_gallery_single_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3360" y="1920875"/>
            <a:ext cx="3848280" cy="44338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Prilagođeno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92D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92D050"/>
      </a:hlink>
      <a:folHlink>
        <a:srgbClr val="92D05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482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Tijek</vt:lpstr>
      <vt:lpstr>RAČUNALNI OTPAD  </vt:lpstr>
      <vt:lpstr>Što je računalni otpad?</vt:lpstr>
      <vt:lpstr>Slide 3</vt:lpstr>
      <vt:lpstr>Slide 4</vt:lpstr>
      <vt:lpstr>Na svim električnim i elektroničkim uređajima nalazi se oznaka za označavanja odvojenog sakupljanja EE otpada:</vt:lpstr>
      <vt:lpstr>Cilj gospodarenja računalnim otpadom:</vt:lpstr>
      <vt:lpstr>Vrste računalnog otpada:  </vt:lpstr>
      <vt:lpstr>Moguća riješenja:</vt:lpstr>
      <vt:lpstr>Posljedice:  </vt:lpstr>
      <vt:lpstr>Računalni otpad u svijetu:</vt:lpstr>
      <vt:lpstr>Slide 11</vt:lpstr>
      <vt:lpstr>Slide 12</vt:lpstr>
      <vt:lpstr>Računalni otpad u Hrvatskoj:</vt:lpstr>
      <vt:lpstr>Slide 14</vt:lpstr>
      <vt:lpstr> Izradile: Katarina Lukačević i Arijana Jozić   2.a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RAČUNALNI OTPAD</dc:title>
  <dc:creator>Katarina</dc:creator>
  <cp:lastModifiedBy>Informatika_nast</cp:lastModifiedBy>
  <cp:revision>22</cp:revision>
  <dcterms:created xsi:type="dcterms:W3CDTF">2014-11-10T17:14:52Z</dcterms:created>
  <dcterms:modified xsi:type="dcterms:W3CDTF">2014-11-11T08:08:57Z</dcterms:modified>
</cp:coreProperties>
</file>