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60"/>
  </p:normalViewPr>
  <p:slideViewPr>
    <p:cSldViewPr>
      <p:cViewPr varScale="1">
        <p:scale>
          <a:sx n="50" d="100"/>
          <a:sy n="50" d="100"/>
        </p:scale>
        <p:origin x="-60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C03F05-69DE-4E4A-925F-BD2E5F0B5CA7}" type="datetimeFigureOut">
              <a:rPr lang="hr-HR" smtClean="0"/>
              <a:pPr/>
              <a:t>11.11.2014.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487B56-5C71-46DA-A81D-540AD949579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ecikliraj.hr/recikliranje-eletkricnog-i-elektronickog-otpada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slide" Target="slide10.xml"/><Relationship Id="rId18" Type="http://schemas.openxmlformats.org/officeDocument/2006/relationships/image" Target="../media/image15.jpeg"/><Relationship Id="rId3" Type="http://schemas.openxmlformats.org/officeDocument/2006/relationships/slide" Target="slide5.xml"/><Relationship Id="rId21" Type="http://schemas.openxmlformats.org/officeDocument/2006/relationships/slide" Target="slide14.xml"/><Relationship Id="rId7" Type="http://schemas.openxmlformats.org/officeDocument/2006/relationships/slide" Target="slide7.xml"/><Relationship Id="rId12" Type="http://schemas.openxmlformats.org/officeDocument/2006/relationships/image" Target="../media/image12.jpeg"/><Relationship Id="rId17" Type="http://schemas.openxmlformats.org/officeDocument/2006/relationships/slide" Target="slide12.xml"/><Relationship Id="rId2" Type="http://schemas.openxmlformats.org/officeDocument/2006/relationships/image" Target="../media/image3.jpeg"/><Relationship Id="rId16" Type="http://schemas.openxmlformats.org/officeDocument/2006/relationships/image" Target="../media/image14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23" Type="http://schemas.openxmlformats.org/officeDocument/2006/relationships/slide" Target="slide15.xml"/><Relationship Id="rId10" Type="http://schemas.openxmlformats.org/officeDocument/2006/relationships/image" Target="../media/image11.jpeg"/><Relationship Id="rId19" Type="http://schemas.openxmlformats.org/officeDocument/2006/relationships/slide" Target="slide13.xml"/><Relationship Id="rId4" Type="http://schemas.openxmlformats.org/officeDocument/2006/relationships/image" Target="../media/image8.jpeg"/><Relationship Id="rId9" Type="http://schemas.openxmlformats.org/officeDocument/2006/relationships/slide" Target="slide8.xml"/><Relationship Id="rId14" Type="http://schemas.openxmlformats.org/officeDocument/2006/relationships/image" Target="../media/image13.jpeg"/><Relationship Id="rId22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hr-HR" sz="36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 tooltip="Poveznica Recikliranje eletkričnog i elektroničkog (EE) otpada"/>
              </a:rPr>
              <a:t>RECIKLIRANJE ELETKRIČNOG I ELEKTRONIČKOG (EE) OTPADA</a:t>
            </a:r>
            <a:r>
              <a:rPr lang="hr-HR" sz="36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hr-HR" sz="3600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hr-HR" sz="3600" dirty="0" smtClean="0"/>
              <a:t/>
            </a:r>
            <a:br>
              <a:rPr lang="hr-HR" sz="3600" dirty="0" smtClean="0"/>
            </a:br>
            <a:endParaRPr lang="hr-HR" sz="3600" dirty="0"/>
          </a:p>
        </p:txBody>
      </p:sp>
      <p:pic>
        <p:nvPicPr>
          <p:cNvPr id="4098" name="Picture 2" descr="http://www.zadarskilist.hr/media/base/elek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20891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9552" y="1052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Bušilice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Pile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Šivaći strojevi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Oprema </a:t>
            </a:r>
            <a:r>
              <a:rPr lang="hr-HR" dirty="0">
                <a:solidFill>
                  <a:srgbClr val="002060"/>
                </a:solidFill>
              </a:rPr>
              <a:t>za </a:t>
            </a:r>
            <a:r>
              <a:rPr lang="hr-HR" dirty="0" smtClean="0">
                <a:solidFill>
                  <a:srgbClr val="002060"/>
                </a:solidFill>
              </a:rPr>
              <a:t>okretanje, </a:t>
            </a:r>
            <a:r>
              <a:rPr lang="hr-HR" dirty="0">
                <a:solidFill>
                  <a:srgbClr val="002060"/>
                </a:solidFill>
              </a:rPr>
              <a:t>mljevenje, brušenje, poliranje, piljenje, rezanje, sječenje, bušenje, prošupljivanje, probijanje, previjanje, savijanje ili za sličnu obradu drveta, metala i drugih </a:t>
            </a:r>
            <a:r>
              <a:rPr lang="hr-HR" dirty="0" smtClean="0">
                <a:solidFill>
                  <a:srgbClr val="002060"/>
                </a:solidFill>
              </a:rPr>
              <a:t>materijala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Alati </a:t>
            </a:r>
            <a:r>
              <a:rPr lang="hr-HR" dirty="0">
                <a:solidFill>
                  <a:srgbClr val="002060"/>
                </a:solidFill>
              </a:rPr>
              <a:t>za zakivanje, spajanje čavlima, spajanje vijcima, alati za skidanje zakovica, čavala ili vijaka ili za slične </a:t>
            </a:r>
            <a:r>
              <a:rPr lang="hr-HR" dirty="0" smtClean="0">
                <a:solidFill>
                  <a:srgbClr val="002060"/>
                </a:solidFill>
              </a:rPr>
              <a:t>namjene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Alati </a:t>
            </a:r>
            <a:r>
              <a:rPr lang="hr-HR" dirty="0">
                <a:solidFill>
                  <a:srgbClr val="002060"/>
                </a:solidFill>
              </a:rPr>
              <a:t>za zavarivanje, lemljenje </a:t>
            </a:r>
            <a:r>
              <a:rPr lang="hr-HR" dirty="0" smtClean="0">
                <a:solidFill>
                  <a:srgbClr val="002060"/>
                </a:solidFill>
              </a:rPr>
              <a:t>…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7624" y="260648"/>
            <a:ext cx="654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ELEKTRIČNI I ELEKTRONIČKI ALATI </a:t>
            </a:r>
          </a:p>
        </p:txBody>
      </p:sp>
      <p:pic>
        <p:nvPicPr>
          <p:cNvPr id="22530" name="Picture 2" descr="bos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2435642" cy="1916038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3568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Električni kompleti s tračnicama ili </a:t>
            </a:r>
            <a:r>
              <a:rPr lang="hr-HR" dirty="0" smtClean="0">
                <a:solidFill>
                  <a:srgbClr val="002060"/>
                </a:solidFill>
              </a:rPr>
              <a:t>automobilima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Ručne </a:t>
            </a:r>
            <a:r>
              <a:rPr lang="hr-HR" dirty="0">
                <a:solidFill>
                  <a:srgbClr val="002060"/>
                </a:solidFill>
              </a:rPr>
              <a:t>konzole za </a:t>
            </a:r>
            <a:r>
              <a:rPr lang="hr-HR" dirty="0" smtClean="0">
                <a:solidFill>
                  <a:srgbClr val="002060"/>
                </a:solidFill>
              </a:rPr>
              <a:t>videoigre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Videoigre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Računala </a:t>
            </a:r>
            <a:r>
              <a:rPr lang="hr-HR" dirty="0">
                <a:solidFill>
                  <a:srgbClr val="002060"/>
                </a:solidFill>
              </a:rPr>
              <a:t>za biciklizam, ronjenje, trčanje, veslanje </a:t>
            </a:r>
            <a:r>
              <a:rPr lang="hr-HR" dirty="0" err="1">
                <a:solidFill>
                  <a:srgbClr val="002060"/>
                </a:solidFill>
              </a:rPr>
              <a:t>itd</a:t>
            </a:r>
            <a:r>
              <a:rPr lang="hr-HR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Športska </a:t>
            </a:r>
            <a:r>
              <a:rPr lang="hr-HR" dirty="0">
                <a:solidFill>
                  <a:srgbClr val="002060"/>
                </a:solidFill>
              </a:rPr>
              <a:t>oprema s električnim ili elektroničkim </a:t>
            </a:r>
            <a:r>
              <a:rPr lang="hr-HR" dirty="0" smtClean="0">
                <a:solidFill>
                  <a:srgbClr val="002060"/>
                </a:solidFill>
              </a:rPr>
              <a:t>komponentama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Automati </a:t>
            </a:r>
            <a:r>
              <a:rPr lang="hr-HR" dirty="0">
                <a:solidFill>
                  <a:srgbClr val="002060"/>
                </a:solidFill>
              </a:rPr>
              <a:t>s kovanicama za </a:t>
            </a:r>
            <a:r>
              <a:rPr lang="hr-HR" dirty="0" smtClean="0">
                <a:solidFill>
                  <a:srgbClr val="002060"/>
                </a:solidFill>
              </a:rPr>
              <a:t>igranje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76672"/>
            <a:ext cx="44877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OPREMA ZA RAZONODU</a:t>
            </a:r>
          </a:p>
        </p:txBody>
      </p:sp>
      <p:pic>
        <p:nvPicPr>
          <p:cNvPr id="21506" name="Picture 2" descr="x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21088"/>
            <a:ext cx="2193436" cy="165239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99592" y="148478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002060"/>
                </a:solidFill>
              </a:rPr>
              <a:t>Radioterapijska </a:t>
            </a:r>
            <a:r>
              <a:rPr lang="vi-VN" dirty="0" smtClean="0">
                <a:solidFill>
                  <a:srgbClr val="002060"/>
                </a:solidFill>
              </a:rPr>
              <a:t>oprema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Kardiološki uređaji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za </a:t>
            </a:r>
            <a:r>
              <a:rPr lang="vi-VN" dirty="0" smtClean="0">
                <a:solidFill>
                  <a:srgbClr val="002060"/>
                </a:solidFill>
              </a:rPr>
              <a:t>dijalizu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Plućni ventilatori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nuklearne </a:t>
            </a:r>
            <a:r>
              <a:rPr lang="vi-VN" dirty="0" smtClean="0">
                <a:solidFill>
                  <a:srgbClr val="002060"/>
                </a:solidFill>
              </a:rPr>
              <a:t>medicine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Laboratorijska </a:t>
            </a:r>
            <a:r>
              <a:rPr lang="vi-VN" dirty="0">
                <a:solidFill>
                  <a:srgbClr val="002060"/>
                </a:solidFill>
              </a:rPr>
              <a:t>oprema za dijagnostiku in </a:t>
            </a:r>
            <a:r>
              <a:rPr lang="vi-VN" dirty="0" smtClean="0">
                <a:solidFill>
                  <a:srgbClr val="002060"/>
                </a:solidFill>
              </a:rPr>
              <a:t>vitro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Analizatori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Ledenice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za ispitivanje </a:t>
            </a:r>
            <a:r>
              <a:rPr lang="vi-VN" dirty="0" smtClean="0">
                <a:solidFill>
                  <a:srgbClr val="002060"/>
                </a:solidFill>
              </a:rPr>
              <a:t>oplodnje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760" y="476672"/>
            <a:ext cx="407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MEDICINSKI UREĐAJI </a:t>
            </a:r>
          </a:p>
        </p:txBody>
      </p:sp>
      <p:pic>
        <p:nvPicPr>
          <p:cNvPr id="20482" name="Picture 2" descr="Rad8-slika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3" y="3861048"/>
            <a:ext cx="2336413" cy="1853556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43608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002060"/>
                </a:solidFill>
              </a:rPr>
              <a:t>Detektori </a:t>
            </a:r>
            <a:r>
              <a:rPr lang="vi-VN" dirty="0" smtClean="0">
                <a:solidFill>
                  <a:srgbClr val="002060"/>
                </a:solidFill>
              </a:rPr>
              <a:t>dima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Regulatori grijanja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Termostati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za mjerenje, vaganje ili ugađanje za kućanstvo ili </a:t>
            </a:r>
            <a:r>
              <a:rPr lang="vi-VN" dirty="0" smtClean="0">
                <a:solidFill>
                  <a:srgbClr val="002060"/>
                </a:solidFill>
              </a:rPr>
              <a:t>laboratorije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Ostali </a:t>
            </a:r>
            <a:r>
              <a:rPr lang="vi-VN" dirty="0">
                <a:solidFill>
                  <a:srgbClr val="002060"/>
                </a:solidFill>
              </a:rPr>
              <a:t>instrumenti za nadziranje i upravljanje koji se upotrebljavaju u industrijskim instalacijama (npr. na kontrolnim pločama</a:t>
            </a:r>
            <a:r>
              <a:rPr lang="vi-VN" dirty="0" smtClean="0">
                <a:solidFill>
                  <a:srgbClr val="002060"/>
                </a:solidFill>
              </a:rPr>
              <a:t>)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33265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2800" b="1" dirty="0">
                <a:solidFill>
                  <a:srgbClr val="002060"/>
                </a:solidFill>
              </a:rPr>
              <a:t>INSTRUMENTI ZA NADZOR I UPRAVLJANJE</a:t>
            </a:r>
          </a:p>
        </p:txBody>
      </p:sp>
      <p:pic>
        <p:nvPicPr>
          <p:cNvPr id="19458" name="Picture 2" descr="560412_GB_00_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861048"/>
            <a:ext cx="2076822" cy="2076822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5576" y="155679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002060"/>
                </a:solidFill>
              </a:rPr>
              <a:t>Automatski uređaji za izdavanje toplih </a:t>
            </a:r>
            <a:r>
              <a:rPr lang="vi-VN" dirty="0" smtClean="0">
                <a:solidFill>
                  <a:srgbClr val="002060"/>
                </a:solidFill>
              </a:rPr>
              <a:t>napitaka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Automatski </a:t>
            </a:r>
            <a:r>
              <a:rPr lang="vi-VN" dirty="0">
                <a:solidFill>
                  <a:srgbClr val="002060"/>
                </a:solidFill>
              </a:rPr>
              <a:t>uređaji za izdavanje toplih i hladnih boca ili </a:t>
            </a:r>
            <a:r>
              <a:rPr lang="vi-VN" dirty="0" smtClean="0">
                <a:solidFill>
                  <a:srgbClr val="002060"/>
                </a:solidFill>
              </a:rPr>
              <a:t>kutija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Automatski </a:t>
            </a:r>
            <a:r>
              <a:rPr lang="vi-VN" dirty="0">
                <a:solidFill>
                  <a:srgbClr val="002060"/>
                </a:solidFill>
              </a:rPr>
              <a:t>uređaji za izdavanje čvrstih </a:t>
            </a:r>
            <a:r>
              <a:rPr lang="vi-VN" dirty="0" smtClean="0">
                <a:solidFill>
                  <a:srgbClr val="002060"/>
                </a:solidFill>
              </a:rPr>
              <a:t>proizvoda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Automatski </a:t>
            </a:r>
            <a:r>
              <a:rPr lang="vi-VN" dirty="0">
                <a:solidFill>
                  <a:srgbClr val="002060"/>
                </a:solidFill>
              </a:rPr>
              <a:t>uređaji za izdavanje </a:t>
            </a:r>
            <a:r>
              <a:rPr lang="vi-VN" dirty="0" smtClean="0">
                <a:solidFill>
                  <a:srgbClr val="002060"/>
                </a:solidFill>
              </a:rPr>
              <a:t>novca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Svi </a:t>
            </a:r>
            <a:r>
              <a:rPr lang="vi-VN" dirty="0">
                <a:solidFill>
                  <a:srgbClr val="002060"/>
                </a:solidFill>
              </a:rPr>
              <a:t>uređaji koji automatski izdaju sve vrste </a:t>
            </a:r>
            <a:r>
              <a:rPr lang="vi-VN" dirty="0" smtClean="0">
                <a:solidFill>
                  <a:srgbClr val="002060"/>
                </a:solidFill>
              </a:rPr>
              <a:t>proizvoda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476672"/>
            <a:ext cx="4805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SAMOPOSLUŽNI APARATI </a:t>
            </a:r>
          </a:p>
        </p:txBody>
      </p:sp>
      <p:pic>
        <p:nvPicPr>
          <p:cNvPr id="18434" name="Picture 2" descr="tim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2160240" cy="2189045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SAKUPLJANJE I RECIKLIRANJE EE OTPADA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b="1" i="1" dirty="0"/>
              <a:t>Vrlo je bitno da se EE otpad sakuplja odvojeno od komunalnog otpada i zatim zbrinjava na ekološki prihvatljiv način.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b="1" dirty="0"/>
              <a:t>Tehnološki </a:t>
            </a:r>
            <a:r>
              <a:rPr lang="hr-HR" b="1" dirty="0" smtClean="0"/>
              <a:t>proces recikliranja </a:t>
            </a:r>
            <a:r>
              <a:rPr lang="hr-HR" b="1" dirty="0"/>
              <a:t>EE otpada dijelimo na 3 faze:</a:t>
            </a:r>
            <a:endParaRPr lang="hr-HR" dirty="0"/>
          </a:p>
          <a:p>
            <a:pPr fontAlgn="base">
              <a:buFont typeface="Wingdings" pitchFamily="2" charset="2"/>
              <a:buChar char="ü"/>
            </a:pPr>
            <a:r>
              <a:rPr lang="hr-HR" dirty="0"/>
              <a:t>Odvojeno skupljanje EE otpada</a:t>
            </a:r>
          </a:p>
          <a:p>
            <a:pPr fontAlgn="base">
              <a:buFont typeface="Wingdings" pitchFamily="2" charset="2"/>
              <a:buChar char="ü"/>
            </a:pPr>
            <a:r>
              <a:rPr lang="hr-HR" dirty="0"/>
              <a:t>Primarna obrada EE otpada</a:t>
            </a:r>
          </a:p>
          <a:p>
            <a:pPr fontAlgn="base">
              <a:buFont typeface="Wingdings" pitchFamily="2" charset="2"/>
              <a:buChar char="ü"/>
            </a:pPr>
            <a:r>
              <a:rPr lang="hr-HR" dirty="0"/>
              <a:t>Sekundarna obrada EE otpada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SAKUPLJANJE I RECIKLIRANJE EE OTPADA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12474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EE otpad nije dozvoljeno odlagati zajedno s ostalim otpadom iz domaćinstva, već ga je potrebno izdvojiti i predati ovlaštenim sakupljačima.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2195736" y="191683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vi-VN" dirty="0"/>
              <a:t>Građani mogu naručiti odvoz EE otpada na sljedeće načine:</a:t>
            </a:r>
          </a:p>
          <a:p>
            <a:pPr fontAlgn="base">
              <a:buFont typeface="Wingdings" pitchFamily="2" charset="2"/>
              <a:buChar char="ü"/>
            </a:pPr>
            <a:r>
              <a:rPr lang="vi-VN" dirty="0"/>
              <a:t>Pozivom na BESPLATAN BROJ ovlaštenih sakupljača EE-otpada</a:t>
            </a:r>
          </a:p>
          <a:p>
            <a:pPr fontAlgn="base">
              <a:buFont typeface="Wingdings" pitchFamily="2" charset="2"/>
              <a:buChar char="ü"/>
            </a:pPr>
            <a:r>
              <a:rPr lang="vi-VN" dirty="0"/>
              <a:t>Putem SMS-a na broj ovlaštenih sakupljača EE-otpada</a:t>
            </a:r>
          </a:p>
          <a:p>
            <a:pPr fontAlgn="base">
              <a:buFont typeface="Wingdings" pitchFamily="2" charset="2"/>
              <a:buChar char="ü"/>
            </a:pPr>
            <a:r>
              <a:rPr lang="vi-VN" dirty="0"/>
              <a:t>Unosom naloga na internet stranicama ovlaštenih sakupljača EE-otpada</a:t>
            </a:r>
          </a:p>
          <a:p>
            <a:pPr fontAlgn="base">
              <a:buFont typeface="Wingdings" pitchFamily="2" charset="2"/>
              <a:buChar char="ü"/>
            </a:pPr>
            <a:r>
              <a:rPr lang="vi-VN" dirty="0"/>
              <a:t>Putem elektroničke pošte</a:t>
            </a:r>
          </a:p>
          <a:p>
            <a:pPr fontAlgn="base">
              <a:buFont typeface="Wingdings" pitchFamily="2" charset="2"/>
              <a:buChar char="ü"/>
            </a:pPr>
            <a:r>
              <a:rPr lang="vi-VN" dirty="0"/>
              <a:t>Također, građani mogu i </a:t>
            </a:r>
            <a:r>
              <a:rPr lang="vi-VN" b="1" dirty="0"/>
              <a:t>osobno</a:t>
            </a:r>
            <a:r>
              <a:rPr lang="vi-VN" dirty="0"/>
              <a:t> dovesti EE otpad u reciklažna dvorišta, odnosno specijalizirana mjesta ovlaštenih sakupljača EE otpada (trgovine, servisi, trgovački centri i sl.)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002060"/>
                </a:solidFill>
              </a:rPr>
              <a:t>SAKUPLJANJE I RECIKLIRANJE EE OTPADA</a:t>
            </a:r>
            <a:endParaRPr lang="hr-HR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105273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b="1" i="1" dirty="0"/>
              <a:t>Recikliranjem EE otpada direktno pridonosimo:</a:t>
            </a:r>
            <a:endParaRPr lang="hr-HR" i="1" dirty="0"/>
          </a:p>
          <a:p>
            <a:pPr fontAlgn="base"/>
            <a:r>
              <a:rPr lang="hr-HR" i="1" dirty="0"/>
              <a:t>Očuvanju ljudskog zdravlja</a:t>
            </a:r>
            <a:br>
              <a:rPr lang="hr-HR" i="1" dirty="0"/>
            </a:br>
            <a:r>
              <a:rPr lang="hr-HR" i="1" dirty="0"/>
              <a:t>Štednji skupe i dragocjene energije</a:t>
            </a:r>
            <a:br>
              <a:rPr lang="hr-HR" i="1" dirty="0"/>
            </a:br>
            <a:r>
              <a:rPr lang="hr-HR" i="1" dirty="0"/>
              <a:t>Smanjenju deponijskog prostora</a:t>
            </a:r>
            <a:br>
              <a:rPr lang="hr-HR" i="1" dirty="0"/>
            </a:br>
            <a:r>
              <a:rPr lang="hr-HR" i="1" dirty="0"/>
              <a:t>Očuvanju prirode i smanjenju potražnje za prirodnim sirovinama</a:t>
            </a:r>
            <a:br>
              <a:rPr lang="hr-HR" i="1" dirty="0"/>
            </a:br>
            <a:r>
              <a:rPr lang="hr-HR" i="1" dirty="0"/>
              <a:t>Smanjenju onečišćenosti zraka, vode i tla.</a:t>
            </a:r>
          </a:p>
        </p:txBody>
      </p:sp>
      <p:pic>
        <p:nvPicPr>
          <p:cNvPr id="27650" name="Picture 2" descr="http://www.recikliraj.hr/wp-content/uploads/2013/04/Odvojeno-sakupljanje-otp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3736954" cy="213285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300192" y="4149080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dirty="0"/>
              <a:t>Oznaka za označavanje odvojenog skupljanja EE otpada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67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IZRADILI: Ivan </a:t>
            </a:r>
            <a:r>
              <a:rPr lang="hr-H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Škrabo</a:t>
            </a:r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hr-H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         Dario </a:t>
            </a:r>
            <a:r>
              <a:rPr lang="hr-HR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Mendeš</a:t>
            </a:r>
            <a:endParaRPr lang="hr-H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d:\users\ucenik05\My Documents\Downloads\design\template_intern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59632" y="980728"/>
            <a:ext cx="69847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000" b="1" dirty="0" smtClean="0">
                <a:solidFill>
                  <a:schemeClr val="accent2">
                    <a:lumMod val="75000"/>
                  </a:schemeClr>
                </a:solidFill>
              </a:rPr>
              <a:t>Električni </a:t>
            </a:r>
            <a:r>
              <a:rPr lang="hr-HR" sz="2000" b="1" dirty="0">
                <a:solidFill>
                  <a:schemeClr val="accent2">
                    <a:lumMod val="75000"/>
                  </a:schemeClr>
                </a:solidFill>
              </a:rPr>
              <a:t>i elektronički otpad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 je: otpadna električna i elektronička oprema uključujući sklopove i sastavne dijelove, koji nastaju u gospodarstvu (industriji, obrtu i </a:t>
            </a:r>
            <a:r>
              <a:rPr lang="hr-HR" sz="2000" dirty="0" err="1">
                <a:solidFill>
                  <a:schemeClr val="accent2">
                    <a:lumMod val="75000"/>
                  </a:schemeClr>
                </a:solidFill>
              </a:rPr>
              <a:t>sl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.), EE otpad iz kućanstva odnosno otpadna električna i elektronička oprema nastala u kućanstvima ili proizvodnim </a:t>
            </a:r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ili </a:t>
            </a:r>
            <a:r>
              <a:rPr lang="hr-HR" sz="2000" dirty="0">
                <a:solidFill>
                  <a:schemeClr val="accent2">
                    <a:lumMod val="75000"/>
                  </a:schemeClr>
                </a:solidFill>
              </a:rPr>
              <a:t>uslužnim djelatnostima kad je po vrsti i količini slična EE otpadu iz kućanstva.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3284984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chemeClr val="accent2">
                    <a:lumMod val="75000"/>
                  </a:schemeClr>
                </a:solidFill>
              </a:rPr>
              <a:t>Električna i elektronička oprema i uređaji</a:t>
            </a:r>
            <a:r>
              <a:rPr lang="vi-VN" sz="2000" dirty="0">
                <a:solidFill>
                  <a:schemeClr val="accent2">
                    <a:lumMod val="75000"/>
                  </a:schemeClr>
                </a:solidFill>
              </a:rPr>
              <a:t> predstavlja sve proizvode koji su za svoje pravilno djelovanje ovisni o električnoj energiji ili elektromagnetskim poljima kao i oprema za proizvodnju, prijenos i mjerenje struje ili jakosti elektromagnetskog polja, a namijenjena je korištenju pri naponu koji ne prelazi 1.000 V za izmjeničnu i 1.500 V za istosmjernu struju i ne uključuje ambalažu.</a:t>
            </a:r>
            <a:endParaRPr lang="hr-H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d:\users\ucenik05\My Documents\Downloads\design\template_intern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188640"/>
            <a:ext cx="59766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2800" dirty="0">
                <a:solidFill>
                  <a:srgbClr val="002060"/>
                </a:solidFill>
              </a:rPr>
              <a:t>Prema mjestu nastanka EE-otpad se dijeli u dvije grupe</a:t>
            </a:r>
            <a:r>
              <a:rPr lang="hr-HR" sz="2800" dirty="0" smtClean="0">
                <a:solidFill>
                  <a:srgbClr val="002060"/>
                </a:solidFill>
              </a:rPr>
              <a:t>:</a:t>
            </a:r>
            <a:endParaRPr lang="hr-HR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recikliraj.hr/wp-content/uploads/2013/05/glomazni-ot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352839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55576" y="1844824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hr-HR" b="1" dirty="0"/>
              <a:t>EE otpad iz kućanstva</a:t>
            </a:r>
            <a:endParaRPr lang="hr-HR" dirty="0"/>
          </a:p>
        </p:txBody>
      </p:sp>
      <p:pic>
        <p:nvPicPr>
          <p:cNvPr id="3076" name="Picture 4" descr="http://www.novilist.hr/var/novilist/storage/images/vijesti/svijet/do-2017.-elektronicki-otpad-doseci-ce-kolicinu-za-izgradnju-11-egipatskih-piramida/3714872-1-cro-HR/Do-2017.-elektronicki-otpad-doseci-ce-kolicinu-za-izgradnju-11-egipatskih-piram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564904"/>
            <a:ext cx="1872208" cy="1368152"/>
          </a:xfrm>
          <a:prstGeom prst="rect">
            <a:avLst/>
          </a:prstGeom>
          <a:noFill/>
        </p:spPr>
      </p:pic>
      <p:pic>
        <p:nvPicPr>
          <p:cNvPr id="3078" name="Picture 6" descr="http://novi-zagreb.hr/pero/udruge/Reciklaza-e-otpada-postaje-sve-unosnija_article_fu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1944216" cy="1368152"/>
          </a:xfrm>
          <a:prstGeom prst="rect">
            <a:avLst/>
          </a:prstGeom>
          <a:noFill/>
        </p:spPr>
      </p:pic>
      <p:pic>
        <p:nvPicPr>
          <p:cNvPr id="3080" name="Picture 8" descr="http://www.dw.de/image/0,,5124678_4,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3816424" cy="102795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44008" y="1700808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pl-PL" b="1" dirty="0"/>
              <a:t>EE otpad koji nastaje u gospodarstvu (industrija, obrt i slično).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d:\users\ucenik05\My Documents\Downloads\design\template_interna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0" name="Picture 2" descr="bijela-tehnika-300x24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1428750" cy="1171575"/>
          </a:xfrm>
          <a:prstGeom prst="rect">
            <a:avLst/>
          </a:prstGeom>
          <a:noFill/>
        </p:spPr>
      </p:pic>
      <p:pic>
        <p:nvPicPr>
          <p:cNvPr id="2052" name="Picture 4" descr="mka-mix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844824"/>
            <a:ext cx="1428750" cy="11906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33265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hr-HR" sz="2800" b="1" dirty="0">
                <a:solidFill>
                  <a:srgbClr val="002060"/>
                </a:solidFill>
              </a:rPr>
              <a:t>VRSTE ELEKTRIČNOG I ELEKTRONIČKOG OTPADA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628800"/>
            <a:ext cx="21480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1100" b="1" dirty="0"/>
              <a:t>VELIKI KUĆANSKI UREĐAJI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628800"/>
            <a:ext cx="19768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100" b="1" dirty="0"/>
              <a:t>MALI KUĆANSKI UREĐAJI</a:t>
            </a:r>
          </a:p>
        </p:txBody>
      </p:sp>
      <p:pic>
        <p:nvPicPr>
          <p:cNvPr id="2054" name="Picture 6" descr="GL_3589f-szd-590x34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844824"/>
            <a:ext cx="1428750" cy="115212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211960" y="1628800"/>
            <a:ext cx="24482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1000" b="1" dirty="0"/>
              <a:t>OPREMA </a:t>
            </a:r>
            <a:r>
              <a:rPr lang="pl-PL" sz="1100" b="1" dirty="0"/>
              <a:t>INFORMATIČKE</a:t>
            </a:r>
            <a:r>
              <a:rPr lang="pl-PL" sz="1000" b="1" dirty="0"/>
              <a:t> TEHNIKE </a:t>
            </a:r>
          </a:p>
        </p:txBody>
      </p:sp>
      <p:pic>
        <p:nvPicPr>
          <p:cNvPr id="2056" name="Picture 8" descr="Philips_Home_Theater_System_thumb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1844824"/>
            <a:ext cx="1428750" cy="113347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732240" y="1628800"/>
            <a:ext cx="22958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100" b="1" dirty="0"/>
              <a:t>OPREMA ŠIROKE POTROŠNJE</a:t>
            </a:r>
          </a:p>
        </p:txBody>
      </p:sp>
      <p:pic>
        <p:nvPicPr>
          <p:cNvPr id="2058" name="Picture 10" descr="fa58b94fbf74bf17ae4c1c1fc3015e8b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3717032"/>
            <a:ext cx="1512168" cy="1095376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8" y="3501008"/>
            <a:ext cx="17027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100" b="1" dirty="0"/>
              <a:t>RASVJETNA OPREMA</a:t>
            </a:r>
          </a:p>
        </p:txBody>
      </p:sp>
      <p:pic>
        <p:nvPicPr>
          <p:cNvPr id="2060" name="Picture 12" descr="bosch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55776" y="3645024"/>
            <a:ext cx="1428750" cy="1123950"/>
          </a:xfrm>
          <a:prstGeom prst="rect">
            <a:avLst/>
          </a:prstGeom>
          <a:noFill/>
        </p:spPr>
      </p:pic>
      <p:pic>
        <p:nvPicPr>
          <p:cNvPr id="2062" name="Picture 14" descr="xbox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3717032"/>
            <a:ext cx="1428750" cy="1076326"/>
          </a:xfrm>
          <a:prstGeom prst="rect">
            <a:avLst/>
          </a:prstGeom>
          <a:noFill/>
        </p:spPr>
      </p:pic>
      <p:pic>
        <p:nvPicPr>
          <p:cNvPr id="2064" name="Picture 16" descr="Rad8-slika-11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92280" y="3645024"/>
            <a:ext cx="1428750" cy="1133476"/>
          </a:xfrm>
          <a:prstGeom prst="rect">
            <a:avLst/>
          </a:prstGeom>
          <a:noFill/>
        </p:spPr>
      </p:pic>
      <p:pic>
        <p:nvPicPr>
          <p:cNvPr id="2066" name="Picture 18" descr="560412_GB_00_FB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87624" y="5429250"/>
            <a:ext cx="1428750" cy="1428750"/>
          </a:xfrm>
          <a:prstGeom prst="rect">
            <a:avLst/>
          </a:prstGeom>
          <a:noFill/>
        </p:spPr>
      </p:pic>
      <p:pic>
        <p:nvPicPr>
          <p:cNvPr id="2068" name="Picture 20" descr="timthumb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23928" y="5410199"/>
            <a:ext cx="1428750" cy="1447801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2123728" y="3356992"/>
            <a:ext cx="300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sz="1000" b="1" dirty="0"/>
              <a:t>ELEKTRIČNI I ELEKTRONIČKI ALATI</a:t>
            </a:r>
            <a:r>
              <a:rPr lang="hr-HR" b="1" dirty="0"/>
              <a:t> 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16016" y="3501008"/>
            <a:ext cx="17315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000" b="1" dirty="0"/>
              <a:t>OPREMA ZA RAZONODU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0272" y="335699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100" b="1" dirty="0"/>
              <a:t>MEDICINSKI UREĐAJI</a:t>
            </a:r>
            <a:r>
              <a:rPr lang="hr-HR" b="1" dirty="0"/>
              <a:t> 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67544" y="5157192"/>
            <a:ext cx="31683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1000" b="1" dirty="0"/>
              <a:t>INSTRUMENTI ZA NADZOR I UPRAVLJANJE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07904" y="5085184"/>
            <a:ext cx="188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1000" b="1" dirty="0"/>
              <a:t>SAMOPOSLUŽNI APARATI</a:t>
            </a:r>
            <a:r>
              <a:rPr lang="hr-HR" b="1" dirty="0"/>
              <a:t>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72200" y="54452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Klikni na sliku za više informacija</a:t>
            </a:r>
            <a:endParaRPr lang="hr-HR" dirty="0"/>
          </a:p>
        </p:txBody>
      </p:sp>
      <p:sp>
        <p:nvSpPr>
          <p:cNvPr id="27" name="Action Button: End 26">
            <a:hlinkClick r:id="rId23" action="ppaction://hlinksldjump" highlightClick="1"/>
          </p:cNvPr>
          <p:cNvSpPr/>
          <p:nvPr/>
        </p:nvSpPr>
        <p:spPr>
          <a:xfrm>
            <a:off x="8316416" y="116632"/>
            <a:ext cx="720080" cy="576064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79712" y="260648"/>
            <a:ext cx="501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VELIKI KUĆANSKI UREĐAJI</a:t>
            </a:r>
          </a:p>
        </p:txBody>
      </p:sp>
      <p:pic>
        <p:nvPicPr>
          <p:cNvPr id="6" name="Picture 2" descr="bijela-tehnika-300x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789040"/>
            <a:ext cx="2745969" cy="225169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87624" y="1124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>
                <a:solidFill>
                  <a:srgbClr val="002060"/>
                </a:solidFill>
              </a:rPr>
              <a:t>Veliki rashladni </a:t>
            </a:r>
            <a:r>
              <a:rPr lang="vi-VN" dirty="0" smtClean="0">
                <a:solidFill>
                  <a:srgbClr val="002060"/>
                </a:solidFill>
              </a:rPr>
              <a:t>uređaji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Hladnjaci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Ledenice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Ostali </a:t>
            </a:r>
            <a:r>
              <a:rPr lang="vi-VN" dirty="0">
                <a:solidFill>
                  <a:srgbClr val="002060"/>
                </a:solidFill>
              </a:rPr>
              <a:t>veliki uređaji za </a:t>
            </a:r>
            <a:r>
              <a:rPr lang="vi-VN" dirty="0" smtClean="0">
                <a:solidFill>
                  <a:srgbClr val="002060"/>
                </a:solidFill>
              </a:rPr>
              <a:t>hlađenje </a:t>
            </a:r>
            <a:r>
              <a:rPr lang="vi-VN" dirty="0">
                <a:solidFill>
                  <a:srgbClr val="002060"/>
                </a:solidFill>
              </a:rPr>
              <a:t>konzerviranje i spremanje </a:t>
            </a:r>
            <a:r>
              <a:rPr lang="vi-VN" dirty="0" smtClean="0">
                <a:solidFill>
                  <a:srgbClr val="002060"/>
                </a:solidFill>
              </a:rPr>
              <a:t>hrane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Strojevi </a:t>
            </a:r>
            <a:r>
              <a:rPr lang="vi-VN" dirty="0">
                <a:solidFill>
                  <a:srgbClr val="002060"/>
                </a:solidFill>
              </a:rPr>
              <a:t>za </a:t>
            </a:r>
            <a:r>
              <a:rPr lang="vi-VN" dirty="0" smtClean="0">
                <a:solidFill>
                  <a:srgbClr val="002060"/>
                </a:solidFill>
              </a:rPr>
              <a:t>pranje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Sušilice rublja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Strojevi </a:t>
            </a:r>
            <a:r>
              <a:rPr lang="vi-VN" dirty="0">
                <a:solidFill>
                  <a:srgbClr val="002060"/>
                </a:solidFill>
              </a:rPr>
              <a:t>za pranje </a:t>
            </a:r>
            <a:r>
              <a:rPr lang="vi-VN" dirty="0" smtClean="0">
                <a:solidFill>
                  <a:srgbClr val="002060"/>
                </a:solidFill>
              </a:rPr>
              <a:t>posuđa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Kuhinjske peći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Električni štednjaci</a:t>
            </a:r>
            <a:r>
              <a:rPr lang="hr-HR" dirty="0" smtClean="0">
                <a:solidFill>
                  <a:srgbClr val="002060"/>
                </a:solidFill>
              </a:rPr>
              <a:t> …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43608" y="148478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Usisavači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za čišćenje </a:t>
            </a:r>
            <a:r>
              <a:rPr lang="vi-VN" dirty="0" smtClean="0">
                <a:solidFill>
                  <a:srgbClr val="002060"/>
                </a:solidFill>
              </a:rPr>
              <a:t>tepiha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Ostali </a:t>
            </a:r>
            <a:r>
              <a:rPr lang="vi-VN" dirty="0">
                <a:solidFill>
                  <a:srgbClr val="002060"/>
                </a:solidFill>
              </a:rPr>
              <a:t>uređaji za </a:t>
            </a:r>
            <a:r>
              <a:rPr lang="vi-VN" dirty="0" smtClean="0">
                <a:solidFill>
                  <a:srgbClr val="002060"/>
                </a:solidFill>
              </a:rPr>
              <a:t>čišćenje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Uređaji </a:t>
            </a:r>
            <a:r>
              <a:rPr lang="vi-VN" dirty="0">
                <a:solidFill>
                  <a:srgbClr val="002060"/>
                </a:solidFill>
              </a:rPr>
              <a:t>za </a:t>
            </a:r>
            <a:r>
              <a:rPr lang="vi-VN" dirty="0" smtClean="0">
                <a:solidFill>
                  <a:srgbClr val="002060"/>
                </a:solidFill>
              </a:rPr>
              <a:t>šivanje, pletenje, </a:t>
            </a:r>
            <a:r>
              <a:rPr lang="vi-VN" dirty="0">
                <a:solidFill>
                  <a:srgbClr val="002060"/>
                </a:solidFill>
              </a:rPr>
              <a:t>tkanje i ostalu obradu </a:t>
            </a:r>
            <a:r>
              <a:rPr lang="vi-VN" dirty="0" smtClean="0">
                <a:solidFill>
                  <a:srgbClr val="002060"/>
                </a:solidFill>
              </a:rPr>
              <a:t>tkanine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Glačala </a:t>
            </a:r>
            <a:r>
              <a:rPr lang="vi-VN" dirty="0">
                <a:solidFill>
                  <a:srgbClr val="002060"/>
                </a:solidFill>
              </a:rPr>
              <a:t>i ostali uređaji za </a:t>
            </a:r>
            <a:r>
              <a:rPr lang="vi-VN" dirty="0" smtClean="0">
                <a:solidFill>
                  <a:srgbClr val="002060"/>
                </a:solidFill>
              </a:rPr>
              <a:t>glačanje izažimanje </a:t>
            </a:r>
            <a:r>
              <a:rPr lang="vi-VN" dirty="0">
                <a:solidFill>
                  <a:srgbClr val="002060"/>
                </a:solidFill>
              </a:rPr>
              <a:t>i drugo uređivanje </a:t>
            </a:r>
            <a:r>
              <a:rPr lang="vi-VN" dirty="0" smtClean="0">
                <a:solidFill>
                  <a:srgbClr val="002060"/>
                </a:solidFill>
              </a:rPr>
              <a:t>odjeće </a:t>
            </a:r>
            <a:r>
              <a:rPr lang="hr-HR" dirty="0" smtClean="0">
                <a:solidFill>
                  <a:srgbClr val="002060"/>
                </a:solidFill>
              </a:rPr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Pržilice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aparati </a:t>
            </a:r>
            <a:r>
              <a:rPr lang="vi-VN" dirty="0">
                <a:solidFill>
                  <a:srgbClr val="002060"/>
                </a:solidFill>
              </a:rPr>
              <a:t>za </a:t>
            </a:r>
            <a:r>
              <a:rPr lang="vi-VN" dirty="0" smtClean="0">
                <a:solidFill>
                  <a:srgbClr val="002060"/>
                </a:solidFill>
              </a:rPr>
              <a:t>kavu</a:t>
            </a:r>
            <a:r>
              <a:rPr lang="hr-HR" dirty="0" smtClean="0">
                <a:solidFill>
                  <a:srgbClr val="002060"/>
                </a:solidFill>
              </a:rPr>
              <a:t>…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332656"/>
            <a:ext cx="47355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MALI KUĆANSKI UREĐAJI</a:t>
            </a:r>
          </a:p>
        </p:txBody>
      </p:sp>
      <p:pic>
        <p:nvPicPr>
          <p:cNvPr id="7" name="Picture 4" descr="mka-mi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3789040"/>
            <a:ext cx="2465665" cy="2054721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87624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Velika računala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Miniračunala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Osobna </a:t>
            </a:r>
            <a:r>
              <a:rPr lang="vi-VN" dirty="0">
                <a:solidFill>
                  <a:srgbClr val="002060"/>
                </a:solidFill>
              </a:rPr>
              <a:t>računalna oprema: </a:t>
            </a:r>
            <a:endParaRPr lang="hr-HR" dirty="0" smtClean="0">
              <a:solidFill>
                <a:srgbClr val="002060"/>
              </a:solidFill>
            </a:endParaRPr>
          </a:p>
          <a:p>
            <a:r>
              <a:rPr lang="vi-VN" dirty="0" smtClean="0">
                <a:solidFill>
                  <a:srgbClr val="002060"/>
                </a:solidFill>
              </a:rPr>
              <a:t>(</a:t>
            </a:r>
            <a:r>
              <a:rPr lang="vi-VN" dirty="0">
                <a:solidFill>
                  <a:srgbClr val="002060"/>
                </a:solidFill>
              </a:rPr>
              <a:t>CPU, miš, zaslon i tipkovnica</a:t>
            </a:r>
            <a:r>
              <a:rPr lang="vi-VN" dirty="0" smtClean="0">
                <a:solidFill>
                  <a:srgbClr val="002060"/>
                </a:solidFill>
              </a:rPr>
              <a:t>)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Računala </a:t>
            </a:r>
            <a:r>
              <a:rPr lang="vi-VN" dirty="0">
                <a:solidFill>
                  <a:srgbClr val="002060"/>
                </a:solidFill>
              </a:rPr>
              <a:t>“laptop”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Računala “notebook”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Računala “notepad”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Pisači 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Kopirna oprema</a:t>
            </a:r>
            <a:r>
              <a:rPr lang="hr-HR" dirty="0" smtClean="0">
                <a:solidFill>
                  <a:srgbClr val="002060"/>
                </a:solidFill>
              </a:rPr>
              <a:t>…</a:t>
            </a:r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1259632" y="188640"/>
            <a:ext cx="624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OPREMA INFORMATIČKE TEHNIKE</a:t>
            </a:r>
          </a:p>
        </p:txBody>
      </p:sp>
      <p:pic>
        <p:nvPicPr>
          <p:cNvPr id="7" name="Picture 6" descr="GL_3589f-szd-590x3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01008"/>
            <a:ext cx="3125391" cy="2520280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31640" y="155679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Radioaparati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Televizijski aparati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Videokamere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Videorekorderi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Hi-fi-uređaji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Audiopojačala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vi-VN" dirty="0" smtClean="0">
                <a:solidFill>
                  <a:srgbClr val="002060"/>
                </a:solidFill>
              </a:rPr>
              <a:t>Glazbeni instrumenti</a:t>
            </a:r>
            <a:r>
              <a:rPr lang="hr-HR" dirty="0" smtClean="0">
                <a:solidFill>
                  <a:srgbClr val="002060"/>
                </a:solidFill>
              </a:rPr>
              <a:t>…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260648"/>
            <a:ext cx="5534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OPREMA ŠIROKE POTROŠNJE</a:t>
            </a:r>
          </a:p>
        </p:txBody>
      </p:sp>
      <p:pic>
        <p:nvPicPr>
          <p:cNvPr id="7" name="Picture 8" descr="Philips_Home_Theater_System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2603091" cy="2065121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d:\users\ucenik05\My Documents\Downloads\design\template_intern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1997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</a:rPr>
              <a:t>Rasvjetna tijela za fluorescentne </a:t>
            </a:r>
            <a:r>
              <a:rPr lang="hr-HR" dirty="0" smtClean="0">
                <a:solidFill>
                  <a:srgbClr val="002060"/>
                </a:solidFill>
              </a:rPr>
              <a:t>svjetiljke </a:t>
            </a:r>
            <a:r>
              <a:rPr lang="hr-HR" dirty="0">
                <a:solidFill>
                  <a:srgbClr val="002060"/>
                </a:solidFill>
              </a:rPr>
              <a:t>osim svjetiljaka za </a:t>
            </a:r>
            <a:r>
              <a:rPr lang="hr-HR" dirty="0" smtClean="0">
                <a:solidFill>
                  <a:srgbClr val="002060"/>
                </a:solidFill>
              </a:rPr>
              <a:t>kućanstvo 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Ravne </a:t>
            </a:r>
            <a:r>
              <a:rPr lang="hr-HR" dirty="0">
                <a:solidFill>
                  <a:srgbClr val="002060"/>
                </a:solidFill>
              </a:rPr>
              <a:t>fluorescentne </a:t>
            </a:r>
            <a:r>
              <a:rPr lang="hr-HR" dirty="0" smtClean="0">
                <a:solidFill>
                  <a:srgbClr val="002060"/>
                </a:solidFill>
              </a:rPr>
              <a:t>svjetiljke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Kompaktne </a:t>
            </a:r>
            <a:r>
              <a:rPr lang="hr-HR" dirty="0">
                <a:solidFill>
                  <a:srgbClr val="002060"/>
                </a:solidFill>
              </a:rPr>
              <a:t>fluorescentne </a:t>
            </a:r>
            <a:r>
              <a:rPr lang="hr-HR" dirty="0" smtClean="0">
                <a:solidFill>
                  <a:srgbClr val="002060"/>
                </a:solidFill>
              </a:rPr>
              <a:t>svjetiljke…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404664"/>
            <a:ext cx="4021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2800" b="1" dirty="0">
                <a:solidFill>
                  <a:srgbClr val="002060"/>
                </a:solidFill>
              </a:rPr>
              <a:t>RASVJETNA OPREMA</a:t>
            </a:r>
          </a:p>
        </p:txBody>
      </p:sp>
      <p:pic>
        <p:nvPicPr>
          <p:cNvPr id="23554" name="Picture 2" descr="fa58b94fbf74bf17ae4c1c1fc3015e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645024"/>
            <a:ext cx="2461907" cy="1887464"/>
          </a:xfrm>
          <a:prstGeom prst="rect">
            <a:avLst/>
          </a:prstGeom>
          <a:noFill/>
        </p:spPr>
      </p:pic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8532440" y="116632"/>
            <a:ext cx="504056" cy="5040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560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Diseño predeterminado</vt:lpstr>
      <vt:lpstr>RECIKLIRANJE ELETKRIČNOG I ELEKTRONIČKOG (EE) OTPADA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RECIKLIRANJE ELETKRIČNOG I ELEKTRONIČKOG (EE) OTPADA</dc:title>
  <dc:creator>ucenik</dc:creator>
  <cp:lastModifiedBy>Informatika_nast</cp:lastModifiedBy>
  <cp:revision>11</cp:revision>
  <dcterms:created xsi:type="dcterms:W3CDTF">2014-11-04T14:59:01Z</dcterms:created>
  <dcterms:modified xsi:type="dcterms:W3CDTF">2014-11-11T08:19:20Z</dcterms:modified>
</cp:coreProperties>
</file>