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7" r:id="rId5"/>
    <p:sldId id="269" r:id="rId6"/>
    <p:sldId id="270" r:id="rId7"/>
    <p:sldId id="263" r:id="rId8"/>
    <p:sldId id="266" r:id="rId9"/>
    <p:sldId id="264" r:id="rId10"/>
    <p:sldId id="262" r:id="rId11"/>
    <p:sldId id="259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71" autoAdjust="0"/>
  </p:normalViewPr>
  <p:slideViewPr>
    <p:cSldViewPr>
      <p:cViewPr>
        <p:scale>
          <a:sx n="80" d="100"/>
          <a:sy n="80" d="100"/>
        </p:scale>
        <p:origin x="-58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45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12FEE9-BEE0-40B2-958D-ADFD369F9DDB}" type="doc">
      <dgm:prSet loTypeId="urn:microsoft.com/office/officeart/2005/8/layout/vList2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hr-HR"/>
        </a:p>
      </dgm:t>
    </dgm:pt>
    <dgm:pt modelId="{41E1F551-AE33-4215-AE2F-8CB84A5EED89}">
      <dgm:prSet/>
      <dgm:spPr/>
      <dgm:t>
        <a:bodyPr/>
        <a:lstStyle/>
        <a:p>
          <a:pPr rtl="0"/>
          <a:r>
            <a:rPr lang="hr-HR" dirty="0" smtClean="0"/>
            <a:t>Repariranje radi daljnjeg korištenja</a:t>
          </a:r>
          <a:endParaRPr lang="hr-HR" dirty="0"/>
        </a:p>
      </dgm:t>
    </dgm:pt>
    <dgm:pt modelId="{9014F27B-DAC0-416C-80F0-1B52D693909F}" type="parTrans" cxnId="{6498E0E1-7A76-4F95-BB02-04DB84AA45BC}">
      <dgm:prSet/>
      <dgm:spPr/>
      <dgm:t>
        <a:bodyPr/>
        <a:lstStyle/>
        <a:p>
          <a:endParaRPr lang="hr-HR"/>
        </a:p>
      </dgm:t>
    </dgm:pt>
    <dgm:pt modelId="{DBEE6782-0459-473E-9609-77F12C7CEC3F}" type="sibTrans" cxnId="{6498E0E1-7A76-4F95-BB02-04DB84AA45BC}">
      <dgm:prSet/>
      <dgm:spPr/>
      <dgm:t>
        <a:bodyPr/>
        <a:lstStyle/>
        <a:p>
          <a:endParaRPr lang="hr-HR"/>
        </a:p>
      </dgm:t>
    </dgm:pt>
    <dgm:pt modelId="{E463054F-BA23-4724-87BF-3241077A468E}">
      <dgm:prSet/>
      <dgm:spPr/>
      <dgm:t>
        <a:bodyPr/>
        <a:lstStyle/>
        <a:p>
          <a:pPr rtl="0"/>
          <a:r>
            <a:rPr lang="hr-HR" smtClean="0"/>
            <a:t>Deponiranje na posebnim odlagalištima</a:t>
          </a:r>
          <a:endParaRPr lang="hr-HR"/>
        </a:p>
      </dgm:t>
    </dgm:pt>
    <dgm:pt modelId="{D1A76933-62AC-4F4A-93C3-6EC5C4BBF3BF}" type="parTrans" cxnId="{7F5C522F-7E31-40EB-A372-EFB475249CF7}">
      <dgm:prSet/>
      <dgm:spPr/>
      <dgm:t>
        <a:bodyPr/>
        <a:lstStyle/>
        <a:p>
          <a:endParaRPr lang="hr-HR"/>
        </a:p>
      </dgm:t>
    </dgm:pt>
    <dgm:pt modelId="{263CD8F2-F86E-4011-8265-AB78295D337A}" type="sibTrans" cxnId="{7F5C522F-7E31-40EB-A372-EFB475249CF7}">
      <dgm:prSet/>
      <dgm:spPr/>
      <dgm:t>
        <a:bodyPr/>
        <a:lstStyle/>
        <a:p>
          <a:endParaRPr lang="hr-HR"/>
        </a:p>
      </dgm:t>
    </dgm:pt>
    <dgm:pt modelId="{C7A511CB-4892-4398-BC1A-23849C295DD3}">
      <dgm:prSet/>
      <dgm:spPr/>
      <dgm:t>
        <a:bodyPr/>
        <a:lstStyle/>
        <a:p>
          <a:pPr rtl="0"/>
          <a:r>
            <a:rPr lang="hr-HR" dirty="0" smtClean="0"/>
            <a:t>Recikliranje</a:t>
          </a:r>
          <a:endParaRPr lang="hr-HR" dirty="0"/>
        </a:p>
      </dgm:t>
    </dgm:pt>
    <dgm:pt modelId="{0AC5856B-856A-473D-B93E-AE30D9365E69}" type="parTrans" cxnId="{2ABDD88B-CB57-42A2-9901-2DFF035F4373}">
      <dgm:prSet/>
      <dgm:spPr/>
      <dgm:t>
        <a:bodyPr/>
        <a:lstStyle/>
        <a:p>
          <a:endParaRPr lang="hr-HR"/>
        </a:p>
      </dgm:t>
    </dgm:pt>
    <dgm:pt modelId="{6C14643D-5BC3-499A-93A0-8CBFADA08B23}" type="sibTrans" cxnId="{2ABDD88B-CB57-42A2-9901-2DFF035F4373}">
      <dgm:prSet/>
      <dgm:spPr/>
      <dgm:t>
        <a:bodyPr/>
        <a:lstStyle/>
        <a:p>
          <a:endParaRPr lang="hr-HR"/>
        </a:p>
      </dgm:t>
    </dgm:pt>
    <dgm:pt modelId="{93B12870-B343-41F7-81F4-5072FBF57C6D}" type="pres">
      <dgm:prSet presAssocID="{5312FEE9-BEE0-40B2-958D-ADFD369F9D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0E422ED-C6E7-4A6F-BC69-1DE6A287CEE5}" type="pres">
      <dgm:prSet presAssocID="{41E1F551-AE33-4215-AE2F-8CB84A5EED8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0A599C6-8A57-4ABD-9A30-64B86ACC5D69}" type="pres">
      <dgm:prSet presAssocID="{DBEE6782-0459-473E-9609-77F12C7CEC3F}" presName="spacer" presStyleCnt="0"/>
      <dgm:spPr/>
    </dgm:pt>
    <dgm:pt modelId="{4A1474FC-3421-4E81-8697-B3CBC0956F45}" type="pres">
      <dgm:prSet presAssocID="{E463054F-BA23-4724-87BF-3241077A468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1CB3106-286F-4470-A7BF-F5684DE67931}" type="pres">
      <dgm:prSet presAssocID="{263CD8F2-F86E-4011-8265-AB78295D337A}" presName="spacer" presStyleCnt="0"/>
      <dgm:spPr/>
    </dgm:pt>
    <dgm:pt modelId="{F4F16C40-6B15-4628-A330-D2E09DE3B4EC}" type="pres">
      <dgm:prSet presAssocID="{C7A511CB-4892-4398-BC1A-23849C295DD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8F9FC57-5E9F-471B-9D1A-524CF06F1E2E}" type="presOf" srcId="{5312FEE9-BEE0-40B2-958D-ADFD369F9DDB}" destId="{93B12870-B343-41F7-81F4-5072FBF57C6D}" srcOrd="0" destOrd="0" presId="urn:microsoft.com/office/officeart/2005/8/layout/vList2"/>
    <dgm:cxn modelId="{DA775E69-37B3-4764-867E-0411078B2BC6}" type="presOf" srcId="{C7A511CB-4892-4398-BC1A-23849C295DD3}" destId="{F4F16C40-6B15-4628-A330-D2E09DE3B4EC}" srcOrd="0" destOrd="0" presId="urn:microsoft.com/office/officeart/2005/8/layout/vList2"/>
    <dgm:cxn modelId="{C6E6D6CF-1205-437D-BEBF-B5D612F5E5B1}" type="presOf" srcId="{E463054F-BA23-4724-87BF-3241077A468E}" destId="{4A1474FC-3421-4E81-8697-B3CBC0956F45}" srcOrd="0" destOrd="0" presId="urn:microsoft.com/office/officeart/2005/8/layout/vList2"/>
    <dgm:cxn modelId="{599A2AE9-4D12-41DB-AE8E-DF4AED4F4939}" type="presOf" srcId="{41E1F551-AE33-4215-AE2F-8CB84A5EED89}" destId="{F0E422ED-C6E7-4A6F-BC69-1DE6A287CEE5}" srcOrd="0" destOrd="0" presId="urn:microsoft.com/office/officeart/2005/8/layout/vList2"/>
    <dgm:cxn modelId="{2ABDD88B-CB57-42A2-9901-2DFF035F4373}" srcId="{5312FEE9-BEE0-40B2-958D-ADFD369F9DDB}" destId="{C7A511CB-4892-4398-BC1A-23849C295DD3}" srcOrd="2" destOrd="0" parTransId="{0AC5856B-856A-473D-B93E-AE30D9365E69}" sibTransId="{6C14643D-5BC3-499A-93A0-8CBFADA08B23}"/>
    <dgm:cxn modelId="{7F5C522F-7E31-40EB-A372-EFB475249CF7}" srcId="{5312FEE9-BEE0-40B2-958D-ADFD369F9DDB}" destId="{E463054F-BA23-4724-87BF-3241077A468E}" srcOrd="1" destOrd="0" parTransId="{D1A76933-62AC-4F4A-93C3-6EC5C4BBF3BF}" sibTransId="{263CD8F2-F86E-4011-8265-AB78295D337A}"/>
    <dgm:cxn modelId="{6498E0E1-7A76-4F95-BB02-04DB84AA45BC}" srcId="{5312FEE9-BEE0-40B2-958D-ADFD369F9DDB}" destId="{41E1F551-AE33-4215-AE2F-8CB84A5EED89}" srcOrd="0" destOrd="0" parTransId="{9014F27B-DAC0-416C-80F0-1B52D693909F}" sibTransId="{DBEE6782-0459-473E-9609-77F12C7CEC3F}"/>
    <dgm:cxn modelId="{833AC822-D0F9-4941-AFE0-722C5AB7CEEE}" type="presParOf" srcId="{93B12870-B343-41F7-81F4-5072FBF57C6D}" destId="{F0E422ED-C6E7-4A6F-BC69-1DE6A287CEE5}" srcOrd="0" destOrd="0" presId="urn:microsoft.com/office/officeart/2005/8/layout/vList2"/>
    <dgm:cxn modelId="{ACF2BED3-C1CA-4280-902F-D706ADE1E96D}" type="presParOf" srcId="{93B12870-B343-41F7-81F4-5072FBF57C6D}" destId="{50A599C6-8A57-4ABD-9A30-64B86ACC5D69}" srcOrd="1" destOrd="0" presId="urn:microsoft.com/office/officeart/2005/8/layout/vList2"/>
    <dgm:cxn modelId="{7A14404C-8BED-4559-9412-815EC39B9B27}" type="presParOf" srcId="{93B12870-B343-41F7-81F4-5072FBF57C6D}" destId="{4A1474FC-3421-4E81-8697-B3CBC0956F45}" srcOrd="2" destOrd="0" presId="urn:microsoft.com/office/officeart/2005/8/layout/vList2"/>
    <dgm:cxn modelId="{246F9C4D-7BA5-43D9-A7FA-9AD8D7FA585D}" type="presParOf" srcId="{93B12870-B343-41F7-81F4-5072FBF57C6D}" destId="{01CB3106-286F-4470-A7BF-F5684DE67931}" srcOrd="3" destOrd="0" presId="urn:microsoft.com/office/officeart/2005/8/layout/vList2"/>
    <dgm:cxn modelId="{1BCCDB74-1D4A-4042-9585-7926EEB42092}" type="presParOf" srcId="{93B12870-B343-41F7-81F4-5072FBF57C6D}" destId="{F4F16C40-6B15-4628-A330-D2E09DE3B4E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E422ED-C6E7-4A6F-BC69-1DE6A287CEE5}">
      <dsp:nvSpPr>
        <dsp:cNvPr id="0" name=""/>
        <dsp:cNvSpPr/>
      </dsp:nvSpPr>
      <dsp:spPr>
        <a:xfrm>
          <a:off x="0" y="19162"/>
          <a:ext cx="7086600" cy="59962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Repariranje radi daljnjeg korištenja</a:t>
          </a:r>
          <a:endParaRPr lang="hr-HR" sz="2500" kern="1200" dirty="0"/>
        </a:p>
      </dsp:txBody>
      <dsp:txXfrm>
        <a:off x="0" y="19162"/>
        <a:ext cx="7086600" cy="599625"/>
      </dsp:txXfrm>
    </dsp:sp>
    <dsp:sp modelId="{4A1474FC-3421-4E81-8697-B3CBC0956F45}">
      <dsp:nvSpPr>
        <dsp:cNvPr id="0" name=""/>
        <dsp:cNvSpPr/>
      </dsp:nvSpPr>
      <dsp:spPr>
        <a:xfrm>
          <a:off x="0" y="690787"/>
          <a:ext cx="7086600" cy="599625"/>
        </a:xfrm>
        <a:prstGeom prst="round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smtClean="0"/>
            <a:t>Deponiranje na posebnim odlagalištima</a:t>
          </a:r>
          <a:endParaRPr lang="hr-HR" sz="2500" kern="1200"/>
        </a:p>
      </dsp:txBody>
      <dsp:txXfrm>
        <a:off x="0" y="690787"/>
        <a:ext cx="7086600" cy="599625"/>
      </dsp:txXfrm>
    </dsp:sp>
    <dsp:sp modelId="{F4F16C40-6B15-4628-A330-D2E09DE3B4EC}">
      <dsp:nvSpPr>
        <dsp:cNvPr id="0" name=""/>
        <dsp:cNvSpPr/>
      </dsp:nvSpPr>
      <dsp:spPr>
        <a:xfrm>
          <a:off x="0" y="1362412"/>
          <a:ext cx="7086600" cy="599625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Recikliranje</a:t>
          </a:r>
          <a:endParaRPr lang="hr-HR" sz="2500" kern="1200" dirty="0"/>
        </a:p>
      </dsp:txBody>
      <dsp:txXfrm>
        <a:off x="0" y="1362412"/>
        <a:ext cx="7086600" cy="599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5E9EFF"/>
            </a:gs>
            <a:gs pos="50000">
              <a:srgbClr val="85C2FF"/>
            </a:gs>
            <a:gs pos="75000">
              <a:srgbClr val="C4D6EB"/>
            </a:gs>
            <a:gs pos="100000">
              <a:srgbClr val="FFEBFA"/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rgbClr val="5E9EFF"/>
            </a:gs>
            <a:gs pos="70000">
              <a:srgbClr val="85C2FF"/>
            </a:gs>
            <a:gs pos="90000">
              <a:srgbClr val="C4D6EB"/>
            </a:gs>
            <a:gs pos="57000">
              <a:srgbClr val="FFEBFA"/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219200"/>
            <a:ext cx="5181600" cy="898525"/>
          </a:xfrm>
        </p:spPr>
        <p:txBody>
          <a:bodyPr>
            <a:normAutofit/>
          </a:bodyPr>
          <a:lstStyle/>
          <a:p>
            <a:pPr marL="355600" indent="-355600">
              <a:buFont typeface="Wingdings" pitchFamily="2" charset="2"/>
              <a:buChar char="ü"/>
            </a:pPr>
            <a:r>
              <a:rPr lang="hr-HR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Pošast modernog doba</a:t>
            </a:r>
            <a:endParaRPr lang="hr-HR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PMincho" pitchFamily="18" charset="-128"/>
              <a:ea typeface="MS PMincho" pitchFamily="18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6343" y="6277099"/>
            <a:ext cx="1905000" cy="580901"/>
          </a:xfrm>
        </p:spPr>
        <p:txBody>
          <a:bodyPr>
            <a:normAutofit/>
          </a:bodyPr>
          <a:lstStyle/>
          <a:p>
            <a:r>
              <a:rPr lang="hr-H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Edi Vulić 2.a</a:t>
            </a:r>
            <a:endParaRPr lang="hr-H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PMincho" pitchFamily="18" charset="-128"/>
              <a:ea typeface="MS PMincho" pitchFamily="18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62943" y="3048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Računalni otpad</a:t>
            </a:r>
            <a:endParaRPr lang="hr-HR" sz="5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PMincho" pitchFamily="18" charset="-128"/>
              <a:ea typeface="MS PMincho" pitchFamily="18" charset="-128"/>
            </a:endParaRPr>
          </a:p>
        </p:txBody>
      </p:sp>
      <p:pic>
        <p:nvPicPr>
          <p:cNvPr id="5" name="Slika 6" descr="22222222222222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438400"/>
            <a:ext cx="530585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645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393" y="5255"/>
            <a:ext cx="3218793" cy="985345"/>
          </a:xfrm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Recikliranje</a:t>
            </a:r>
            <a:endPara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PMincho" pitchFamily="18" charset="-128"/>
              <a:ea typeface="MS PMincho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3493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b="1" dirty="0" smtClean="0">
                <a:solidFill>
                  <a:schemeClr val="bg1"/>
                </a:solidFill>
                <a:latin typeface="MS PMincho" pitchFamily="18" charset="-128"/>
                <a:ea typeface="MS PMincho" pitchFamily="18" charset="-128"/>
              </a:rPr>
              <a:t>Recikliranje</a:t>
            </a:r>
            <a:r>
              <a:rPr lang="hr-HR" sz="2200" b="1" dirty="0">
                <a:solidFill>
                  <a:schemeClr val="bg1"/>
                </a:solidFill>
                <a:latin typeface="MS PMincho" pitchFamily="18" charset="-128"/>
                <a:ea typeface="MS PMincho" pitchFamily="18" charset="-128"/>
              </a:rPr>
              <a:t> je izdvajanje materijala iz otpada i njegovo ponovno korištenje. </a:t>
            </a:r>
            <a:endParaRPr lang="hr-HR" sz="2200" b="1" dirty="0" smtClean="0">
              <a:solidFill>
                <a:schemeClr val="bg1"/>
              </a:solidFill>
              <a:latin typeface="MS PMincho" pitchFamily="18" charset="-128"/>
              <a:ea typeface="MS PMincho" pitchFamily="18" charset="-128"/>
            </a:endParaRPr>
          </a:p>
          <a:p>
            <a:pPr marL="0" indent="0">
              <a:buNone/>
            </a:pPr>
            <a:endParaRPr lang="hr-HR" sz="2500" b="1" dirty="0" smtClean="0">
              <a:solidFill>
                <a:schemeClr val="bg1"/>
              </a:solidFill>
              <a:latin typeface="MS PMincho" pitchFamily="18" charset="-128"/>
              <a:ea typeface="MS PMincho" pitchFamily="18" charset="-128"/>
            </a:endParaRPr>
          </a:p>
          <a:p>
            <a:r>
              <a:rPr lang="hr-HR" sz="2300" b="1" dirty="0" smtClean="0">
                <a:solidFill>
                  <a:schemeClr val="bg1"/>
                </a:solidFill>
                <a:latin typeface="MS PMincho" pitchFamily="18" charset="-128"/>
                <a:ea typeface="MS PMincho" pitchFamily="18" charset="-128"/>
              </a:rPr>
              <a:t>Otpadni električki i elektronički uređaji i oprema sadrže plastiku, metale i slične materijale koji se mogu nakon recikliranja ponovno koristiti kao sekundarna sirovina za neki proizvod</a:t>
            </a:r>
          </a:p>
          <a:p>
            <a:r>
              <a:rPr lang="hr-HR" sz="2300" b="1" dirty="0" smtClean="0">
                <a:solidFill>
                  <a:schemeClr val="bg1"/>
                </a:solidFill>
                <a:latin typeface="MS PMincho" pitchFamily="18" charset="-128"/>
                <a:ea typeface="MS PMincho" pitchFamily="18" charset="-128"/>
              </a:rPr>
              <a:t>Dijelovi otpada koji se ne mogu ponovno koristiti moraju se zbrinuti na ekološki prihvatljiv način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5404" y="4191001"/>
            <a:ext cx="6139106" cy="2664372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91201"/>
            <a:ext cx="888999" cy="106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1996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Studije </a:t>
            </a:r>
            <a:r>
              <a:rPr lang="hr-HR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i statistike </a:t>
            </a:r>
            <a:r>
              <a:rPr lang="hr-HR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pretpostavljaju da na otpadu ima oko...</a:t>
            </a:r>
          </a:p>
          <a:p>
            <a:pPr>
              <a:buFont typeface="Wingdings" pitchFamily="2" charset="2"/>
              <a:buChar char="ü"/>
            </a:pPr>
            <a:r>
              <a:rPr lang="hr-HR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100 </a:t>
            </a:r>
            <a:r>
              <a:rPr lang="hr-HR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miliona mobilnih </a:t>
            </a:r>
            <a:r>
              <a:rPr lang="hr-HR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telefona</a:t>
            </a:r>
          </a:p>
          <a:p>
            <a:pPr>
              <a:buFont typeface="Wingdings" pitchFamily="2" charset="2"/>
              <a:buChar char="ü"/>
            </a:pPr>
            <a:r>
              <a:rPr lang="hr-HR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800 </a:t>
            </a:r>
            <a:r>
              <a:rPr lang="hr-HR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miliona </a:t>
            </a:r>
            <a:r>
              <a:rPr lang="hr-HR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računala</a:t>
            </a:r>
            <a:endParaRPr lang="hr-HR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PMincho" pitchFamily="18" charset="-128"/>
              <a:ea typeface="MS PMincho" pitchFamily="18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3138"/>
            <a:ext cx="3276600" cy="944562"/>
          </a:xfrm>
        </p:spPr>
        <p:txBody>
          <a:bodyPr>
            <a:normAutofit/>
          </a:bodyPr>
          <a:lstStyle/>
          <a:p>
            <a:r>
              <a:rPr lang="hr-H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Zanimljivosti</a:t>
            </a:r>
            <a:endParaRPr lang="hr-H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PMincho" pitchFamily="18" charset="-128"/>
              <a:ea typeface="MS PMincho" pitchFamily="18" charset="-128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91201"/>
            <a:ext cx="888999" cy="1066799"/>
          </a:xfrm>
          <a:prstGeom prst="rect">
            <a:avLst/>
          </a:prstGeom>
        </p:spPr>
      </p:pic>
      <p:pic>
        <p:nvPicPr>
          <p:cNvPr id="8" name="Rezervirano mjesto sadržaja 4" descr="11111111111111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754" y="2864791"/>
            <a:ext cx="4765506" cy="2508161"/>
          </a:xfrm>
          <a:prstGeom prst="rect">
            <a:avLst/>
          </a:prstGeom>
        </p:spPr>
      </p:pic>
      <p:pic>
        <p:nvPicPr>
          <p:cNvPr id="9" name="Slika 3" descr="333333333333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4118872"/>
            <a:ext cx="3922067" cy="26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348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4499" y="228600"/>
            <a:ext cx="8534400" cy="4572000"/>
          </a:xfrm>
        </p:spPr>
        <p:txBody>
          <a:bodyPr/>
          <a:lstStyle/>
          <a:p>
            <a:pPr marL="0" indent="0">
              <a:buNone/>
            </a:pPr>
            <a:r>
              <a:rPr lang="hr-H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Recikliranjem osiguravamo...</a:t>
            </a:r>
          </a:p>
          <a:p>
            <a:pPr marL="0" indent="0">
              <a:buNone/>
            </a:pPr>
            <a:endParaRPr lang="hr-HR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PMincho" pitchFamily="18" charset="-128"/>
              <a:ea typeface="MS PMincho" pitchFamily="18" charset="-128"/>
            </a:endParaRPr>
          </a:p>
          <a:p>
            <a:pPr>
              <a:buFont typeface="Wingdings" pitchFamily="2" charset="2"/>
              <a:buChar char="ü"/>
            </a:pPr>
            <a:r>
              <a:rPr lang="hr-H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O</a:t>
            </a:r>
            <a:r>
              <a:rPr lang="hr-HR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čuvanje </a:t>
            </a:r>
            <a:r>
              <a:rPr lang="hr-H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ljudskog zdravlja</a:t>
            </a:r>
          </a:p>
          <a:p>
            <a:pPr>
              <a:buFont typeface="Wingdings" pitchFamily="2" charset="2"/>
              <a:buChar char="ü"/>
            </a:pPr>
            <a:r>
              <a:rPr lang="hr-H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O</a:t>
            </a:r>
            <a:r>
              <a:rPr lang="hr-HR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čuvanje </a:t>
            </a:r>
            <a:r>
              <a:rPr lang="hr-H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prirode i smanjenje potražnje za prirodnim sirovinama</a:t>
            </a:r>
          </a:p>
          <a:p>
            <a:pPr>
              <a:buFont typeface="Wingdings" pitchFamily="2" charset="2"/>
              <a:buChar char="ü"/>
            </a:pPr>
            <a:r>
              <a:rPr lang="hr-H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S</a:t>
            </a:r>
            <a:r>
              <a:rPr lang="hr-HR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manjenje </a:t>
            </a:r>
            <a:r>
              <a:rPr lang="hr-H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onečišćenosti zraka, vode i tla</a:t>
            </a:r>
          </a:p>
          <a:p>
            <a:pPr>
              <a:buFont typeface="Wingdings" pitchFamily="2" charset="2"/>
              <a:buChar char="ü"/>
            </a:pPr>
            <a:r>
              <a:rPr lang="hr-H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Š</a:t>
            </a:r>
            <a:r>
              <a:rPr lang="hr-HR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tednju </a:t>
            </a:r>
            <a:r>
              <a:rPr lang="hr-H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skupe i dragocjene energije</a:t>
            </a:r>
          </a:p>
          <a:p>
            <a:pPr>
              <a:buFont typeface="Wingdings" pitchFamily="2" charset="2"/>
              <a:buChar char="ü"/>
            </a:pPr>
            <a:r>
              <a:rPr lang="hr-H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S</a:t>
            </a:r>
            <a:r>
              <a:rPr lang="hr-HR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manjenje </a:t>
            </a:r>
            <a:r>
              <a:rPr lang="hr-H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deponijskog prostora</a:t>
            </a:r>
          </a:p>
          <a:p>
            <a:endParaRPr lang="hr-HR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91201"/>
            <a:ext cx="888999" cy="106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3207613"/>
            <a:ext cx="2895600" cy="362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4716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4525963"/>
          </a:xfrm>
        </p:spPr>
        <p:txBody>
          <a:bodyPr>
            <a:normAutofit/>
          </a:bodyPr>
          <a:lstStyle/>
          <a:p>
            <a:r>
              <a:rPr lang="hr-H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Kako tehnologija napreduje, svakim danom </a:t>
            </a:r>
            <a:r>
              <a:rPr lang="hr-H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računala </a:t>
            </a:r>
            <a:r>
              <a:rPr lang="hr-H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na našim stolovima sve više </a:t>
            </a:r>
            <a:r>
              <a:rPr lang="hr-H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zastarjevaju</a:t>
            </a:r>
          </a:p>
          <a:p>
            <a:r>
              <a:rPr lang="hr-H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Prije </a:t>
            </a:r>
            <a:r>
              <a:rPr lang="hr-H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manje od dvadeset godina moglo se kupiti  računalo </a:t>
            </a:r>
            <a:r>
              <a:rPr lang="hr-H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koje je </a:t>
            </a:r>
            <a:r>
              <a:rPr lang="hr-H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moglo bez </a:t>
            </a:r>
            <a:r>
              <a:rPr lang="hr-H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problem </a:t>
            </a:r>
            <a:r>
              <a:rPr lang="hr-H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služiti oko deset </a:t>
            </a:r>
            <a:r>
              <a:rPr lang="hr-H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godina - danas </a:t>
            </a:r>
            <a:r>
              <a:rPr lang="hr-H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su već nakon tri mjeseca neki od djelova u novom </a:t>
            </a:r>
            <a:r>
              <a:rPr lang="hr-H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računalu </a:t>
            </a:r>
            <a:r>
              <a:rPr lang="hr-H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zastarjeli</a:t>
            </a:r>
          </a:p>
          <a:p>
            <a:endParaRPr lang="hr-HR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91201"/>
            <a:ext cx="888999" cy="106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6284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Kada računalo postane „preslabo” za trenutne standarde i modernije programe smatra se zastarjelom „starudijom” te odlazi na svoje posljednje putovanje - otpad</a:t>
            </a:r>
            <a:endPara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PMincho" pitchFamily="18" charset="-128"/>
              <a:ea typeface="MS PMincho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094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194" y="152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800" b="1" dirty="0" smtClean="0"/>
          </a:p>
          <a:p>
            <a:r>
              <a:rPr lang="hr-HR" sz="2800" b="1" dirty="0" smtClean="0">
                <a:solidFill>
                  <a:schemeClr val="bg1"/>
                </a:solidFill>
                <a:latin typeface="MS PMincho" pitchFamily="18" charset="-128"/>
                <a:ea typeface="MS PMincho" pitchFamily="18" charset="-128"/>
              </a:rPr>
              <a:t>Najveći problem današnjice predstavljaju računala koja stvaraju štetan utjecaj nakon što izađu iz uporabe, odnosno utjecaj računalnog otpada</a:t>
            </a:r>
            <a:endParaRPr lang="hr-HR" sz="3000" dirty="0">
              <a:solidFill>
                <a:schemeClr val="bg1"/>
              </a:solidFill>
              <a:latin typeface="MS PMincho" pitchFamily="18" charset="-128"/>
              <a:ea typeface="MS PMincho" pitchFamily="18" charset="-128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91201"/>
            <a:ext cx="888999" cy="1066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2514600"/>
            <a:ext cx="3030134" cy="403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8752" y="25146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8850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229600" cy="4525963"/>
          </a:xfrm>
        </p:spPr>
        <p:txBody>
          <a:bodyPr/>
          <a:lstStyle/>
          <a:p>
            <a:pPr lvl="0">
              <a:lnSpc>
                <a:spcPct val="90000"/>
              </a:lnSpc>
              <a:defRPr/>
            </a:pPr>
            <a:r>
              <a:rPr lang="hr-HR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  <a:cs typeface="Times New Roman" pitchFamily="18" charset="0"/>
              </a:rPr>
              <a:t>Računalni otpad je jedan od manjih, ali svejedno bitnih uzroka globalnog zatopljenja</a:t>
            </a:r>
            <a:endParaRPr lang="hr-HR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PMincho" pitchFamily="18" charset="-128"/>
              <a:ea typeface="MS PMincho" pitchFamily="18" charset="-128"/>
              <a:cs typeface="Times New Roman" pitchFamily="18" charset="0"/>
            </a:endParaRPr>
          </a:p>
          <a:p>
            <a:pPr lvl="0">
              <a:lnSpc>
                <a:spcPct val="90000"/>
              </a:lnSpc>
              <a:defRPr/>
            </a:pPr>
            <a:r>
              <a:rPr lang="hr-H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  <a:cs typeface="Times New Roman" pitchFamily="18" charset="0"/>
              </a:rPr>
              <a:t>Tome pridonose razne otrovne kemikalije i dijelovi računala opasni po </a:t>
            </a:r>
            <a:r>
              <a:rPr lang="hr-HR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  <a:cs typeface="Times New Roman" pitchFamily="18" charset="0"/>
              </a:rPr>
              <a:t>život</a:t>
            </a:r>
            <a:endParaRPr lang="hr-HR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PMincho" pitchFamily="18" charset="-128"/>
              <a:ea typeface="MS PMincho" pitchFamily="18" charset="-128"/>
              <a:cs typeface="Times New Roman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362200"/>
            <a:ext cx="8229600" cy="41712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U računalnoj opremi moguće je naći </a:t>
            </a:r>
          </a:p>
          <a:p>
            <a:endParaRPr lang="hr-H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PMincho" pitchFamily="18" charset="-128"/>
              <a:ea typeface="MS PMincho" pitchFamily="18" charset="-128"/>
            </a:endParaRP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OLOVO  -&gt; U katodnoj cijevi CRT ekrana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ARSEN   -&gt;  U starijim katodnim cijevima CRT ekrana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SELEN  -&gt;  U integriranim krugovima kao ispravljač napona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KADMIJ  -&gt; U integriranim krugovima i poluvodičkim elementima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KROM  -&gt; U čeličnim dijelovima kao zaštita od korozije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KOBALT  -&gt;  U željezu kao dio elektromagneta 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MERKUR  -&gt;  U prekidačima i kućištu</a:t>
            </a:r>
          </a:p>
          <a:p>
            <a:endParaRPr lang="hr-H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PMincho" pitchFamily="18" charset="-128"/>
              <a:ea typeface="MS PMincho" pitchFamily="18" charset="-128"/>
            </a:endParaRPr>
          </a:p>
          <a:p>
            <a:pPr marL="0" indent="0">
              <a:buNone/>
            </a:pPr>
            <a:endPara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PMincho" pitchFamily="18" charset="-128"/>
              <a:ea typeface="MS PMincho" pitchFamily="18" charset="-128"/>
            </a:endParaRPr>
          </a:p>
          <a:p>
            <a:pPr marL="0" indent="0">
              <a:buNone/>
            </a:pPr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                                                                          I druge..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29857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r>
              <a:rPr lang="hr-H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Razgradnjom se često bave siromašne sredine, gdje nerijetko rade i </a:t>
            </a:r>
            <a:r>
              <a:rPr lang="hr-H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djeca</a:t>
            </a:r>
          </a:p>
          <a:p>
            <a:r>
              <a:rPr lang="hr-H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Najpoznatije </a:t>
            </a:r>
            <a:r>
              <a:rPr lang="hr-H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„razlagalište“ elektroničkog otpada nalazi se u Guiyu u </a:t>
            </a:r>
            <a:r>
              <a:rPr lang="hr-H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Kini</a:t>
            </a:r>
            <a:endParaRPr lang="hr-H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PMincho" pitchFamily="18" charset="-128"/>
              <a:ea typeface="MS PMincho" pitchFamily="18" charset="-128"/>
            </a:endParaRP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6200" y="3200400"/>
            <a:ext cx="514099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" y="2819400"/>
            <a:ext cx="3901440" cy="260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420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3" y="152400"/>
            <a:ext cx="7772400" cy="838200"/>
          </a:xfrm>
        </p:spPr>
        <p:txBody>
          <a:bodyPr>
            <a:normAutofit/>
          </a:bodyPr>
          <a:lstStyle/>
          <a:p>
            <a:r>
              <a:rPr lang="hr-HR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Što učiniti? Nameću se 3 moguća rješenja</a:t>
            </a:r>
            <a:endParaRPr lang="hr-HR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PMincho" pitchFamily="18" charset="-128"/>
              <a:ea typeface="MS PMincho" pitchFamily="18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73340925"/>
              </p:ext>
            </p:extLst>
          </p:nvPr>
        </p:nvGraphicFramePr>
        <p:xfrm>
          <a:off x="914400" y="1524000"/>
          <a:ext cx="70866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91201"/>
            <a:ext cx="888999" cy="106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342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903"/>
            <a:ext cx="3048000" cy="961697"/>
          </a:xfrm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Repariranje</a:t>
            </a:r>
            <a:endPara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PMincho" pitchFamily="18" charset="-128"/>
              <a:ea typeface="MS PMincho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91600" cy="3581400"/>
          </a:xfrm>
        </p:spPr>
        <p:txBody>
          <a:bodyPr/>
          <a:lstStyle/>
          <a:p>
            <a:pPr indent="-247650"/>
            <a:r>
              <a:rPr lang="hr-H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Široko rasprostranjeno, ekonomski najisplativije</a:t>
            </a:r>
          </a:p>
          <a:p>
            <a:pPr indent="-247650"/>
            <a:r>
              <a:rPr lang="hr-H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U </a:t>
            </a:r>
            <a:r>
              <a:rPr lang="hr-H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Hrvatskoj postoji nekoliko tvrtki koje se bave uvozom i repariranjem starih računala. </a:t>
            </a:r>
            <a:endParaRPr lang="hr-H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PMincho" pitchFamily="18" charset="-128"/>
              <a:ea typeface="MS PMincho" pitchFamily="18" charset="-128"/>
            </a:endParaRPr>
          </a:p>
          <a:p>
            <a:pPr indent="-247650"/>
            <a:r>
              <a:rPr lang="hr-H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O</a:t>
            </a:r>
            <a:r>
              <a:rPr lang="hr-H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ko </a:t>
            </a:r>
            <a:r>
              <a:rPr lang="hr-H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3% računalne opreme ponovo iskoristi na ovaj način. </a:t>
            </a:r>
          </a:p>
          <a:p>
            <a:endParaRPr lang="hr-HR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91201"/>
            <a:ext cx="888999" cy="1066799"/>
          </a:xfrm>
          <a:prstGeom prst="rect">
            <a:avLst/>
          </a:prstGeom>
        </p:spPr>
      </p:pic>
      <p:pic>
        <p:nvPicPr>
          <p:cNvPr id="5" name="Slika 20" descr="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410200" y="3517710"/>
            <a:ext cx="3276600" cy="309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3851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786"/>
            <a:ext cx="3276600" cy="953814"/>
          </a:xfrm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Deponiranje</a:t>
            </a:r>
            <a:endPara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PMincho" pitchFamily="18" charset="-128"/>
              <a:ea typeface="MS PMincho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34" y="987228"/>
            <a:ext cx="9007366" cy="2341735"/>
          </a:xfrm>
        </p:spPr>
        <p:txBody>
          <a:bodyPr>
            <a:normAutofit fontScale="70000" lnSpcReduction="20000"/>
          </a:bodyPr>
          <a:lstStyle/>
          <a:p>
            <a:r>
              <a:rPr lang="hr-HR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Odlaganje otpada na određeni prostor namijenjen trajnom odlaganju</a:t>
            </a:r>
          </a:p>
          <a:p>
            <a:r>
              <a:rPr lang="hr-HR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Provodi se samo u </a:t>
            </a:r>
            <a:r>
              <a:rPr lang="hr-HR" sz="3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nekim </a:t>
            </a:r>
            <a:r>
              <a:rPr lang="hr-HR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zemljama</a:t>
            </a:r>
          </a:p>
          <a:p>
            <a:r>
              <a:rPr lang="hr-HR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Europska </a:t>
            </a:r>
            <a:r>
              <a:rPr lang="hr-HR" sz="3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unija i Japan poduzimaju korake u naplati računalnog </a:t>
            </a:r>
            <a:r>
              <a:rPr lang="hr-HR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otpada </a:t>
            </a:r>
            <a:r>
              <a:rPr lang="hr-HR" sz="3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te deponiranje i djelomično </a:t>
            </a:r>
            <a:r>
              <a:rPr lang="hr-HR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itchFamily="18" charset="-128"/>
                <a:ea typeface="MS PMincho" pitchFamily="18" charset="-128"/>
              </a:rPr>
              <a:t>recikliranje </a:t>
            </a:r>
            <a:endParaRPr lang="hr-HR" sz="3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PMincho" pitchFamily="18" charset="-128"/>
              <a:ea typeface="MS PMincho" pitchFamily="18" charset="-128"/>
            </a:endParaRPr>
          </a:p>
          <a:p>
            <a:endParaRPr lang="hr-H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PMincho" pitchFamily="18" charset="-128"/>
              <a:ea typeface="MS PMincho" pitchFamily="18" charset="-128"/>
            </a:endParaRPr>
          </a:p>
          <a:p>
            <a:endParaRPr lang="hr-H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PMincho" pitchFamily="18" charset="-128"/>
              <a:ea typeface="MS PMincho" pitchFamily="18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4221634"/>
            <a:ext cx="3733800" cy="25033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3315825"/>
            <a:ext cx="4595813" cy="2162735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91201"/>
            <a:ext cx="888999" cy="106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6471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336</Words>
  <Application>Microsoft Office PowerPoint</Application>
  <PresentationFormat>On-screen Show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Pošast modernog doba</vt:lpstr>
      <vt:lpstr>Slide 2</vt:lpstr>
      <vt:lpstr>Slide 3</vt:lpstr>
      <vt:lpstr>Slide 4</vt:lpstr>
      <vt:lpstr>Slide 5</vt:lpstr>
      <vt:lpstr>Slide 6</vt:lpstr>
      <vt:lpstr>Što učiniti? Nameću se 3 moguća rješenja</vt:lpstr>
      <vt:lpstr>Repariranje</vt:lpstr>
      <vt:lpstr>Deponiranje</vt:lpstr>
      <vt:lpstr>Recikliranje</vt:lpstr>
      <vt:lpstr>Zanimljivosti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Eddi</dc:creator>
  <cp:lastModifiedBy>Informatika_nast</cp:lastModifiedBy>
  <cp:revision>22</cp:revision>
  <dcterms:created xsi:type="dcterms:W3CDTF">2006-08-16T00:00:00Z</dcterms:created>
  <dcterms:modified xsi:type="dcterms:W3CDTF">2014-11-11T07:21:47Z</dcterms:modified>
</cp:coreProperties>
</file>