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529BF-60A9-497C-9940-DB5ACA2A725F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E3AE-98A0-4E4E-99C6-C1C2C1AE41D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1650275" y="2967335"/>
            <a:ext cx="58434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RAČUNALNI OTPAD</a:t>
            </a:r>
            <a:endParaRPr lang="hr-HR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strukovna.com/wp-content/uploads/2014/03/e-waste-bujjon-720x340-520x245.jpg"/>
          <p:cNvPicPr>
            <a:picLocks noChangeAspect="1" noChangeArrowheads="1"/>
          </p:cNvPicPr>
          <p:nvPr/>
        </p:nvPicPr>
        <p:blipFill>
          <a:blip r:embed="rId3" cstate="print">
            <a:lum bright="2000"/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8" name="Oval 7"/>
          <p:cNvSpPr/>
          <p:nvPr/>
        </p:nvSpPr>
        <p:spPr>
          <a:xfrm>
            <a:off x="755576" y="836712"/>
            <a:ext cx="5112568" cy="2088232"/>
          </a:xfrm>
          <a:prstGeom prst="ellipse">
            <a:avLst/>
          </a:prstGeom>
          <a:solidFill>
            <a:schemeClr val="bg2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1115616" y="1268760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/>
              <a:t>Električni i elektronički otpad ( EE otpad) je: otpadna električna i elektronička oprema uključujući sklopove i sastavne dijelove, koji nastaju u gospodarstvu (industriji, obrtu i slično), te EE otpad iz kućanstva, odnosno otpadna električna i elektronička oprema nastala u kućanstvima ili u proizvodnim i /ili uslužnim djelatnostima kad je po vrsti i količini slična EE otpadu iz kućanstva.</a:t>
            </a:r>
            <a:endParaRPr lang="hr-HR" sz="1200" dirty="0"/>
          </a:p>
        </p:txBody>
      </p:sp>
      <p:sp>
        <p:nvSpPr>
          <p:cNvPr id="13" name="Oval 12"/>
          <p:cNvSpPr/>
          <p:nvPr/>
        </p:nvSpPr>
        <p:spPr>
          <a:xfrm>
            <a:off x="3779912" y="3933056"/>
            <a:ext cx="5112568" cy="2088232"/>
          </a:xfrm>
          <a:prstGeom prst="ellipse">
            <a:avLst/>
          </a:prstGeom>
          <a:solidFill>
            <a:schemeClr val="bg2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3995936" y="4581128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/>
              <a:t>Ovlaštena osoba za skupljanje EE otpada ( skupljač) je pravna ili fizička osoba koja sukladno Zakonu o otpadu ima dozvolu za obavljanje djelatnosti skupljanja EE otpada i ovlaštenik je koncesije za skupljanje EE otpada. To je u hrvatskoj FLORA VTC d.o.o.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build="allAtOnce"/>
      <p:bldP spid="13" grpId="0" animBg="1"/>
      <p:bldP spid="1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strukovna.com/wp-content/uploads/2014/03/e-waste-bujjon-720x340-520x245.jpg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2627784" y="2708920"/>
            <a:ext cx="3096344" cy="1368152"/>
          </a:xfrm>
          <a:prstGeom prst="ellipse">
            <a:avLst/>
          </a:prstGeom>
          <a:solidFill>
            <a:schemeClr val="bg1"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2843808" y="321297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PODJELA EE OTPADA</a:t>
            </a:r>
            <a:endParaRPr lang="hr-HR" dirty="0"/>
          </a:p>
        </p:txBody>
      </p:sp>
      <p:sp>
        <p:nvSpPr>
          <p:cNvPr id="9" name="Right Arrow 8"/>
          <p:cNvSpPr/>
          <p:nvPr/>
        </p:nvSpPr>
        <p:spPr>
          <a:xfrm rot="16200000">
            <a:off x="3815916" y="1952836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Right Arrow 11"/>
          <p:cNvSpPr/>
          <p:nvPr/>
        </p:nvSpPr>
        <p:spPr>
          <a:xfrm rot="14893645">
            <a:off x="2735796" y="2168860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ight Arrow 12"/>
          <p:cNvSpPr/>
          <p:nvPr/>
        </p:nvSpPr>
        <p:spPr>
          <a:xfrm rot="18456086">
            <a:off x="4968044" y="2240868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Right Arrow 13"/>
          <p:cNvSpPr/>
          <p:nvPr/>
        </p:nvSpPr>
        <p:spPr>
          <a:xfrm rot="6637128">
            <a:off x="2794030" y="4426454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ight Arrow 14"/>
          <p:cNvSpPr/>
          <p:nvPr/>
        </p:nvSpPr>
        <p:spPr>
          <a:xfrm rot="1855704">
            <a:off x="5832140" y="3825044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Right Arrow 15"/>
          <p:cNvSpPr/>
          <p:nvPr/>
        </p:nvSpPr>
        <p:spPr>
          <a:xfrm rot="4336952">
            <a:off x="4937722" y="4354143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Right Arrow 16"/>
          <p:cNvSpPr/>
          <p:nvPr/>
        </p:nvSpPr>
        <p:spPr>
          <a:xfrm rot="13375029">
            <a:off x="1867706" y="2822371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Right Arrow 17"/>
          <p:cNvSpPr/>
          <p:nvPr/>
        </p:nvSpPr>
        <p:spPr>
          <a:xfrm rot="8850938">
            <a:off x="1943708" y="3897052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Right Arrow 18"/>
          <p:cNvSpPr/>
          <p:nvPr/>
        </p:nvSpPr>
        <p:spPr>
          <a:xfrm rot="19385311">
            <a:off x="5731239" y="2773895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Right Arrow 19"/>
          <p:cNvSpPr/>
          <p:nvPr/>
        </p:nvSpPr>
        <p:spPr>
          <a:xfrm rot="5400000">
            <a:off x="3815916" y="4617132"/>
            <a:ext cx="792088" cy="2880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TextBox 20"/>
          <p:cNvSpPr txBox="1"/>
          <p:nvPr/>
        </p:nvSpPr>
        <p:spPr>
          <a:xfrm>
            <a:off x="3563888" y="105273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>
                <a:solidFill>
                  <a:schemeClr val="bg1"/>
                </a:solidFill>
              </a:rPr>
              <a:t>1. razred (veliki kućni aparati)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92080" y="155679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2. razred (mali kućni aparati)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44208" y="2204864"/>
            <a:ext cx="11521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3. razred (oprema za IT i telekomunikacije)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88224" y="4077072"/>
            <a:ext cx="1368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4. razred (oprema široke potrošnje za razonodu)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4048" y="5013176"/>
            <a:ext cx="1080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5. razred (oprema za </a:t>
            </a:r>
            <a:r>
              <a:rPr lang="pl-PL" sz="1400" b="1" dirty="0" smtClean="0">
                <a:solidFill>
                  <a:schemeClr val="bg1"/>
                </a:solidFill>
              </a:rPr>
              <a:t>osvetljenje)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3707904" y="5085184"/>
            <a:ext cx="12554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>
                <a:solidFill>
                  <a:schemeClr val="bg1"/>
                </a:solidFill>
              </a:rPr>
              <a:t>6. razred (električni i elektronski alati</a:t>
            </a:r>
            <a:r>
              <a:rPr lang="hr-HR" sz="1400" b="1" dirty="0" smtClean="0">
                <a:solidFill>
                  <a:schemeClr val="bg1"/>
                </a:solidFill>
              </a:rPr>
              <a:t>)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67744" y="4869160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7. razred (igračke za rekreaciju, razonodu)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5536" y="400506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>
                <a:solidFill>
                  <a:schemeClr val="bg1"/>
                </a:solidFill>
              </a:rPr>
              <a:t>8. razred(medicinski pomoćni aparati)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5536" y="2204864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9. razred (instrumenti za praćenje i nadzor)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23728" y="134076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>
                <a:solidFill>
                  <a:schemeClr val="bg1"/>
                </a:solidFill>
              </a:rPr>
              <a:t>10. razred (automati)</a:t>
            </a:r>
          </a:p>
        </p:txBody>
      </p:sp>
      <p:pic>
        <p:nvPicPr>
          <p:cNvPr id="20484" name="Picture 4" descr="http://covermagazin.com/slike/up/mx350_20110509112950_frizi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88640"/>
            <a:ext cx="2376264" cy="864096"/>
          </a:xfrm>
          <a:prstGeom prst="rect">
            <a:avLst/>
          </a:prstGeom>
          <a:noFill/>
        </p:spPr>
      </p:pic>
      <p:pic>
        <p:nvPicPr>
          <p:cNvPr id="20486" name="Picture 6" descr="https://encrypted-tbn3.gstatic.com/images?q=tbn:ANd9GcQeQrH_sCNJEpdSGZS4VU4_MiQacYSSE8oh3-vN788VFliKyDQ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04664"/>
            <a:ext cx="1080120" cy="1144531"/>
          </a:xfrm>
          <a:prstGeom prst="rect">
            <a:avLst/>
          </a:prstGeom>
          <a:noFill/>
        </p:spPr>
      </p:pic>
      <p:pic>
        <p:nvPicPr>
          <p:cNvPr id="20488" name="Picture 8" descr="http://www.nabava.net/slike/proizvodi/panasonic-telefaks-kx-fc268_bb7627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2132856"/>
            <a:ext cx="1296144" cy="1162993"/>
          </a:xfrm>
          <a:prstGeom prst="rect">
            <a:avLst/>
          </a:prstGeom>
          <a:noFill/>
        </p:spPr>
      </p:pic>
      <p:pic>
        <p:nvPicPr>
          <p:cNvPr id="1026" name="Picture 2" descr="http://www.enovine.net/RadioOrfej/tutorials/amplifier/Audio-pojacalo-5-1-Vivax_slika_O_64384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5085184"/>
            <a:ext cx="1847236" cy="864096"/>
          </a:xfrm>
          <a:prstGeom prst="rect">
            <a:avLst/>
          </a:prstGeom>
          <a:noFill/>
        </p:spPr>
      </p:pic>
      <p:pic>
        <p:nvPicPr>
          <p:cNvPr id="1028" name="Picture 4" descr="http://www.ivis-94.hr/index_datoteke/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5805264"/>
            <a:ext cx="1152128" cy="813690"/>
          </a:xfrm>
          <a:prstGeom prst="rect">
            <a:avLst/>
          </a:prstGeom>
          <a:noFill/>
        </p:spPr>
      </p:pic>
      <p:pic>
        <p:nvPicPr>
          <p:cNvPr id="1030" name="Picture 6" descr="http://uputstva.org/barke/wp-content/uploads/2010/06/busilica-obicn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6069512"/>
            <a:ext cx="1080120" cy="788488"/>
          </a:xfrm>
          <a:prstGeom prst="rect">
            <a:avLst/>
          </a:prstGeom>
          <a:noFill/>
        </p:spPr>
      </p:pic>
      <p:pic>
        <p:nvPicPr>
          <p:cNvPr id="1032" name="Picture 8" descr="http://www.poslovni.hr/media/cache/9a/85/9a85cbe1d1b26d01faf1f996393912e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03648" y="5849888"/>
            <a:ext cx="1680186" cy="1008112"/>
          </a:xfrm>
          <a:prstGeom prst="rect">
            <a:avLst/>
          </a:prstGeom>
          <a:noFill/>
        </p:spPr>
      </p:pic>
      <p:pic>
        <p:nvPicPr>
          <p:cNvPr id="1034" name="Picture 10" descr="http://static.klix.ba/media/images/vijesti/140414092.3_xl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520" y="4509120"/>
            <a:ext cx="1631485" cy="1080120"/>
          </a:xfrm>
          <a:prstGeom prst="rect">
            <a:avLst/>
          </a:prstGeom>
          <a:noFill/>
        </p:spPr>
      </p:pic>
      <p:pic>
        <p:nvPicPr>
          <p:cNvPr id="1036" name="Picture 12" descr="http://www.servis-perkovic.hr/uploads/image/SlikeBojleri/vaillant_termostat_servis_perkovic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2924944"/>
            <a:ext cx="1368152" cy="898866"/>
          </a:xfrm>
          <a:prstGeom prst="rect">
            <a:avLst/>
          </a:prstGeom>
          <a:noFill/>
        </p:spPr>
      </p:pic>
      <p:pic>
        <p:nvPicPr>
          <p:cNvPr id="1038" name="Picture 14" descr="http://www.automatic-servis.hr/_Upload/LargeImages/GIGA-X7-Professional-040213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9512" y="116632"/>
            <a:ext cx="1979712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build="allAtOnce"/>
      <p:bldP spid="22" grpId="0" build="allAtOnce"/>
      <p:bldP spid="23" grpId="0" build="allAtOnce"/>
      <p:bldP spid="24" grpId="0" build="allAtOnce"/>
      <p:bldP spid="25" grpId="0" build="allAtOnce"/>
      <p:bldP spid="26" grpId="0" build="allAtOnce"/>
      <p:bldP spid="27" grpId="0" build="allAtOnce"/>
      <p:bldP spid="28" grpId="0" build="allAtOnce"/>
      <p:bldP spid="29" grpId="0" build="allAtOnce"/>
      <p:bldP spid="3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rukovna.com/wp-content/uploads/2014/03/e-waste-bujjon-720x340-520x245.jpg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476673"/>
            <a:ext cx="48965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chemeClr val="bg1"/>
                </a:solidFill>
              </a:rPr>
              <a:t>U računalnoj opremi moguće je </a:t>
            </a:r>
            <a:r>
              <a:rPr lang="vi-VN" dirty="0" smtClean="0">
                <a:solidFill>
                  <a:schemeClr val="bg1"/>
                </a:solidFill>
              </a:rPr>
              <a:t>naći:</a:t>
            </a:r>
            <a:endParaRPr lang="hr-HR" dirty="0" smtClean="0">
              <a:solidFill>
                <a:schemeClr val="bg1"/>
              </a:solidFill>
            </a:endParaRPr>
          </a:p>
          <a:p>
            <a:r>
              <a:rPr lang="hr-HR" dirty="0" smtClean="0">
                <a:solidFill>
                  <a:schemeClr val="bg1"/>
                </a:solidFill>
              </a:rPr>
              <a:t>1.OLOVO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2. ARSEN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3.</a:t>
            </a:r>
            <a:r>
              <a:rPr lang="hr-HR" dirty="0">
                <a:solidFill>
                  <a:schemeClr val="bg1"/>
                </a:solidFill>
              </a:rPr>
              <a:t> KOBALT </a:t>
            </a:r>
            <a:endParaRPr lang="hr-HR" dirty="0" smtClean="0">
              <a:solidFill>
                <a:schemeClr val="bg1"/>
              </a:solidFill>
            </a:endParaRPr>
          </a:p>
          <a:p>
            <a:r>
              <a:rPr lang="hr-HR" dirty="0" smtClean="0">
                <a:solidFill>
                  <a:schemeClr val="bg1"/>
                </a:solidFill>
              </a:rPr>
              <a:t>4.SELEN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5.KADMIJ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6. </a:t>
            </a:r>
            <a:r>
              <a:rPr lang="hr-HR" dirty="0">
                <a:solidFill>
                  <a:schemeClr val="bg1"/>
                </a:solidFill>
              </a:rPr>
              <a:t>HEKSAVALENTNI </a:t>
            </a:r>
            <a:r>
              <a:rPr lang="hr-HR" dirty="0" smtClean="0">
                <a:solidFill>
                  <a:schemeClr val="bg1"/>
                </a:solidFill>
              </a:rPr>
              <a:t>KROM</a:t>
            </a:r>
          </a:p>
          <a:p>
            <a:r>
              <a:rPr lang="hr-HR" dirty="0" smtClean="0">
                <a:solidFill>
                  <a:schemeClr val="bg1"/>
                </a:solidFill>
              </a:rPr>
              <a:t>7. MERKUR</a:t>
            </a:r>
          </a:p>
          <a:p>
            <a:endParaRPr lang="hr-H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779912" y="4149080"/>
            <a:ext cx="51845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solidFill>
                  <a:schemeClr val="bg1"/>
                </a:solidFill>
              </a:rPr>
              <a:t>Studije i statistike pretpostavljaju oko 100 miliona mobilnih telefona i 800 miliona (u nekim procjenama ova brojka značajno prelazi dvije milijarde) računala na otpadima. Tako se nametnulo pitanje: što učiniti? Nameću se tri moguća rješenja</a:t>
            </a:r>
            <a:r>
              <a:rPr lang="hr-HR" sz="1600" dirty="0" smtClean="0">
                <a:solidFill>
                  <a:schemeClr val="bg1"/>
                </a:solidFill>
              </a:rPr>
              <a:t>:</a:t>
            </a:r>
            <a:br>
              <a:rPr lang="hr-HR" sz="1600" dirty="0" smtClean="0">
                <a:solidFill>
                  <a:schemeClr val="bg1"/>
                </a:solidFill>
              </a:rPr>
            </a:br>
            <a:r>
              <a:rPr lang="hr-HR" sz="1600" dirty="0">
                <a:solidFill>
                  <a:schemeClr val="bg1"/>
                </a:solidFill>
              </a:rPr>
              <a:t>- </a:t>
            </a:r>
            <a:r>
              <a:rPr lang="hr-HR" sz="1600" dirty="0" err="1">
                <a:solidFill>
                  <a:schemeClr val="bg1"/>
                </a:solidFill>
              </a:rPr>
              <a:t>repariranje</a:t>
            </a:r>
            <a:r>
              <a:rPr lang="hr-HR" sz="1600" dirty="0">
                <a:solidFill>
                  <a:schemeClr val="bg1"/>
                </a:solidFill>
              </a:rPr>
              <a:t> radi daljnjeg </a:t>
            </a:r>
            <a:r>
              <a:rPr lang="hr-HR" sz="1600" dirty="0" smtClean="0">
                <a:solidFill>
                  <a:schemeClr val="bg1"/>
                </a:solidFill>
              </a:rPr>
              <a:t>korištenja</a:t>
            </a:r>
            <a:br>
              <a:rPr lang="hr-HR" sz="1600" dirty="0" smtClean="0">
                <a:solidFill>
                  <a:schemeClr val="bg1"/>
                </a:solidFill>
              </a:rPr>
            </a:br>
            <a:r>
              <a:rPr lang="hr-HR" sz="1600" dirty="0" smtClean="0">
                <a:solidFill>
                  <a:schemeClr val="bg1"/>
                </a:solidFill>
              </a:rPr>
              <a:t>- deponiranje </a:t>
            </a:r>
            <a:r>
              <a:rPr lang="hr-HR" sz="1600" dirty="0">
                <a:solidFill>
                  <a:schemeClr val="bg1"/>
                </a:solidFill>
              </a:rPr>
              <a:t>na posebnim </a:t>
            </a:r>
            <a:r>
              <a:rPr lang="hr-HR" sz="1600" dirty="0" smtClean="0">
                <a:solidFill>
                  <a:schemeClr val="bg1"/>
                </a:solidFill>
              </a:rPr>
              <a:t>odlagalištima</a:t>
            </a:r>
            <a:br>
              <a:rPr lang="hr-HR" sz="1600" dirty="0" smtClean="0">
                <a:solidFill>
                  <a:schemeClr val="bg1"/>
                </a:solidFill>
              </a:rPr>
            </a:br>
            <a:r>
              <a:rPr lang="hr-HR" sz="1600" dirty="0" smtClean="0">
                <a:solidFill>
                  <a:schemeClr val="bg1"/>
                </a:solidFill>
              </a:rPr>
              <a:t>-  reciklaža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strukovna.com/wp-content/uploads/2014/03/e-waste-bujjon-720x340-520x245.jpg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27584" y="332656"/>
            <a:ext cx="41323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REPARIRANJE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1772816"/>
            <a:ext cx="46085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>
                <a:solidFill>
                  <a:schemeClr val="bg1"/>
                </a:solidFill>
              </a:rPr>
              <a:t>Repariranje</a:t>
            </a:r>
            <a:r>
              <a:rPr lang="hr-HR" sz="2000" dirty="0">
                <a:solidFill>
                  <a:schemeClr val="bg1"/>
                </a:solidFill>
              </a:rPr>
              <a:t> se već uvelike provodi, jer je ekonomski najisplativije. U Hrvatskoj postoji nekoliko tvrtki koje se bave uvozom i </a:t>
            </a:r>
            <a:r>
              <a:rPr lang="hr-HR" sz="2000" dirty="0" err="1">
                <a:solidFill>
                  <a:schemeClr val="bg1"/>
                </a:solidFill>
              </a:rPr>
              <a:t>repariranjem</a:t>
            </a:r>
            <a:r>
              <a:rPr lang="hr-HR" sz="2000" dirty="0">
                <a:solidFill>
                  <a:schemeClr val="bg1"/>
                </a:solidFill>
              </a:rPr>
              <a:t> starih računala. Procjenjuje se da se tek oko 3% računalne opreme ponovo iskoristi na ovaj način. </a:t>
            </a:r>
          </a:p>
        </p:txBody>
      </p:sp>
      <p:pic>
        <p:nvPicPr>
          <p:cNvPr id="16388" name="Picture 4" descr="http://www.megapopust.hr/images/offers/24243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28800"/>
            <a:ext cx="3568677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strukovna.com/wp-content/uploads/2014/03/e-waste-bujjon-720x340-520x245.jpg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259632" y="332656"/>
            <a:ext cx="4341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DEPONIRANJE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772816"/>
            <a:ext cx="33123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chemeClr val="bg1"/>
                </a:solidFill>
              </a:rPr>
              <a:t>Deponiranje se također provodi, ali u samo nekim zemljama svijeta. No, čak ni tamo nije potpuno kontrolirano. </a:t>
            </a:r>
            <a:endParaRPr lang="hr-H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strukovna.com/wp-content/uploads/2014/03/e-waste-bujjon-720x340-520x245.jpg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95536" y="404664"/>
            <a:ext cx="3350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RECIKLAŽA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700808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>
                <a:solidFill>
                  <a:schemeClr val="bg1"/>
                </a:solidFill>
              </a:rPr>
              <a:t>Ona podrazumijeva rastavljanje računala do najsitnijih dijelova, te korištenje dijelova kao sekundarne sirovine. Ovdje postoje mnogi problemi, a najveći je cijena ljudskog rada. Ovakva reciklaža se mora obavljati pomoću velikog broja radnika, a važan je i zdravstveni rizik, odnosno štetni utjecaj ovakvog otpada na ljude. </a:t>
            </a:r>
            <a:r>
              <a:rPr lang="hr-HR" sz="1400" dirty="0" smtClean="0">
                <a:solidFill>
                  <a:schemeClr val="bg1"/>
                </a:solidFill>
              </a:rPr>
              <a:t>Najpoznatije </a:t>
            </a:r>
            <a:r>
              <a:rPr lang="hr-HR" sz="1400" dirty="0">
                <a:solidFill>
                  <a:schemeClr val="bg1"/>
                </a:solidFill>
              </a:rPr>
              <a:t>„</a:t>
            </a:r>
            <a:r>
              <a:rPr lang="hr-HR" sz="1400" dirty="0" err="1">
                <a:solidFill>
                  <a:schemeClr val="bg1"/>
                </a:solidFill>
              </a:rPr>
              <a:t>razlagalište</a:t>
            </a:r>
            <a:r>
              <a:rPr lang="hr-HR" sz="1400" dirty="0">
                <a:solidFill>
                  <a:schemeClr val="bg1"/>
                </a:solidFill>
              </a:rPr>
              <a:t>“ elektroničkog otpada nalazi se u </a:t>
            </a:r>
            <a:r>
              <a:rPr lang="hr-HR" sz="1400" dirty="0" err="1">
                <a:solidFill>
                  <a:schemeClr val="bg1"/>
                </a:solidFill>
              </a:rPr>
              <a:t>Guiyu</a:t>
            </a:r>
            <a:r>
              <a:rPr lang="hr-HR" sz="1400" dirty="0">
                <a:solidFill>
                  <a:schemeClr val="bg1"/>
                </a:solidFill>
              </a:rPr>
              <a:t> </a:t>
            </a:r>
            <a:r>
              <a:rPr lang="hr-HR" sz="1400" dirty="0" err="1">
                <a:solidFill>
                  <a:schemeClr val="bg1"/>
                </a:solidFill>
              </a:rPr>
              <a:t>u</a:t>
            </a:r>
            <a:r>
              <a:rPr lang="hr-HR" sz="1400" dirty="0">
                <a:solidFill>
                  <a:schemeClr val="bg1"/>
                </a:solidFill>
              </a:rPr>
              <a:t> Kini, gdje je, prema podacima iz 2004. godine radilo više od 100 000 ljudi na reciklaži. Slični „centri“ za reciklažu su u New Delhiju (Indija), Karachiju (Pakistan). Ovi centri „rade“ ispod svakog civilizacijskog nivoa. </a:t>
            </a:r>
          </a:p>
        </p:txBody>
      </p:sp>
      <p:pic>
        <p:nvPicPr>
          <p:cNvPr id="18436" name="Picture 4" descr="http://www.os-22lipnja-sk.skole.hr/upload/os-22lipnja-sk/images/static3/778/Image/ee_otp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501008"/>
            <a:ext cx="3024336" cy="3020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strukovna.com/wp-content/uploads/2014/03/e-waste-bujjon-720x340-520x2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99592" y="404664"/>
            <a:ext cx="6397142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Računalni otpad </a:t>
            </a:r>
            <a:r>
              <a:rPr lang="pl-PL" sz="2800" b="1" dirty="0" smtClean="0">
                <a:solidFill>
                  <a:schemeClr val="bg1"/>
                </a:solidFill>
              </a:rPr>
              <a:t>vrijedniji </a:t>
            </a:r>
            <a:r>
              <a:rPr lang="pl-PL" sz="2800" b="1" dirty="0">
                <a:solidFill>
                  <a:schemeClr val="bg1"/>
                </a:solidFill>
              </a:rPr>
              <a:t>od zlatne rude</a:t>
            </a:r>
          </a:p>
          <a:p>
            <a:pPr algn="ctr"/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707904" y="1268760"/>
            <a:ext cx="1872208" cy="1800200"/>
          </a:xfrm>
          <a:prstGeom prst="triangle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4067944" y="126876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 smtClean="0"/>
              <a:t>1 tona računalnog otpada = 17 tona zlatne rude</a:t>
            </a:r>
            <a:endParaRPr lang="hr-HR" sz="1200" dirty="0"/>
          </a:p>
        </p:txBody>
      </p:sp>
      <p:sp>
        <p:nvSpPr>
          <p:cNvPr id="8" name="Isosceles Triangle 7"/>
          <p:cNvSpPr/>
          <p:nvPr/>
        </p:nvSpPr>
        <p:spPr>
          <a:xfrm rot="16200000">
            <a:off x="5328084" y="2600908"/>
            <a:ext cx="1872208" cy="1800200"/>
          </a:xfrm>
          <a:prstGeom prst="triangle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5940152" y="2852936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200" dirty="0" smtClean="0"/>
              <a:t>1 tona računalnog otpada = 40 puta više od bakrene rude</a:t>
            </a:r>
            <a:endParaRPr lang="hr-HR" sz="1200" dirty="0"/>
          </a:p>
        </p:txBody>
      </p:sp>
      <p:sp>
        <p:nvSpPr>
          <p:cNvPr id="10" name="Isosceles Triangle 9"/>
          <p:cNvSpPr/>
          <p:nvPr/>
        </p:nvSpPr>
        <p:spPr>
          <a:xfrm>
            <a:off x="3707904" y="4077072"/>
            <a:ext cx="1872208" cy="1800200"/>
          </a:xfrm>
          <a:prstGeom prst="triangle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4067944" y="5013176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Zapad </a:t>
            </a:r>
            <a:r>
              <a:rPr lang="hr-HR" sz="1200" dirty="0"/>
              <a:t>uglavnom izvozi svoj računalni otpad u Nigeriju i Kinu</a:t>
            </a:r>
          </a:p>
        </p:txBody>
      </p:sp>
      <p:sp>
        <p:nvSpPr>
          <p:cNvPr id="12" name="Isosceles Triangle 11"/>
          <p:cNvSpPr/>
          <p:nvPr/>
        </p:nvSpPr>
        <p:spPr>
          <a:xfrm rot="5400000">
            <a:off x="2015716" y="2600908"/>
            <a:ext cx="1872208" cy="1800200"/>
          </a:xfrm>
          <a:prstGeom prst="triangle">
            <a:avLst/>
          </a:prstGeom>
          <a:solidFill>
            <a:schemeClr val="bg1"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2051720" y="3068960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K</a:t>
            </a:r>
            <a:r>
              <a:rPr lang="vi-VN" sz="1200" dirty="0" smtClean="0"/>
              <a:t>inezi</a:t>
            </a:r>
            <a:r>
              <a:rPr lang="hr-HR" sz="1200" dirty="0" smtClean="0"/>
              <a:t> </a:t>
            </a:r>
            <a:r>
              <a:rPr lang="vi-VN" sz="1200" dirty="0" smtClean="0"/>
              <a:t>zarađuju </a:t>
            </a:r>
            <a:r>
              <a:rPr lang="vi-VN" sz="1200" dirty="0"/>
              <a:t>svega dva dolara na sat kopajući po otpadu</a:t>
            </a:r>
            <a:endParaRPr lang="hr-HR" sz="1200" dirty="0"/>
          </a:p>
        </p:txBody>
      </p:sp>
      <p:pic>
        <p:nvPicPr>
          <p:cNvPr id="19460" name="Picture 4" descr="http://www.tosh-informatika.hr/informatika/images/gospodarenjeotpadom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852936"/>
            <a:ext cx="180020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allAtOnce"/>
      <p:bldP spid="8" grpId="0" animBg="1"/>
      <p:bldP spid="9" grpId="0" build="allAtOnce"/>
      <p:bldP spid="10" grpId="0" animBg="1"/>
      <p:bldP spid="11" grpId="0" build="allAtOnce"/>
      <p:bldP spid="12" grpId="0" animBg="1"/>
      <p:bldP spid="13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478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ucenik</dc:creator>
  <cp:lastModifiedBy>Informatika_nast</cp:lastModifiedBy>
  <cp:revision>12</cp:revision>
  <dcterms:created xsi:type="dcterms:W3CDTF">2014-11-04T15:05:24Z</dcterms:created>
  <dcterms:modified xsi:type="dcterms:W3CDTF">2014-11-11T08:08:24Z</dcterms:modified>
</cp:coreProperties>
</file>