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16" autoAdjust="0"/>
  </p:normalViewPr>
  <p:slideViewPr>
    <p:cSldViewPr>
      <p:cViewPr varScale="1">
        <p:scale>
          <a:sx n="53" d="100"/>
          <a:sy n="53" d="100"/>
        </p:scale>
        <p:origin x="-475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57DADC-9664-4D33-B597-DBBA16F2A2A0}" type="datetimeFigureOut">
              <a:rPr lang="hr-HR" smtClean="0"/>
              <a:pPr/>
              <a:t>11.11.2014.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4EDEFBF-402E-422B-AC69-F330A550798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rijava@eeotpad.com" TargetMode="External"/><Relationship Id="rId2" Type="http://schemas.openxmlformats.org/officeDocument/2006/relationships/hyperlink" Target="http://www.eeotpad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bg2">
                <a:shade val="9000"/>
                <a:satMod val="300000"/>
              </a:schemeClr>
              <a:schemeClr val="bg2">
                <a:tint val="90000"/>
                <a:satMod val="2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hkis.hr/Upload/Images/Vijesti/Plasticni_otp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1400"/>
            <a:ext cx="9144000" cy="756084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764704"/>
            <a:ext cx="7406640" cy="1472184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Računalni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otpad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Sekundarna obrada </a:t>
            </a:r>
            <a:br>
              <a:rPr lang="hr-HR" dirty="0" smtClean="0">
                <a:solidFill>
                  <a:srgbClr val="FF0000"/>
                </a:solidFill>
              </a:rPr>
            </a:br>
            <a:r>
              <a:rPr lang="hr-HR" dirty="0" smtClean="0">
                <a:solidFill>
                  <a:srgbClr val="FF0000"/>
                </a:solidFill>
              </a:rPr>
              <a:t>(mehanička obrada)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584" y="1844824"/>
            <a:ext cx="7467600" cy="4873752"/>
          </a:xfrm>
        </p:spPr>
        <p:txBody>
          <a:bodyPr>
            <a:normAutofit/>
          </a:bodyPr>
          <a:lstStyle/>
          <a:p>
            <a:endParaRPr lang="hr-HR" sz="2500" dirty="0" smtClean="0"/>
          </a:p>
          <a:p>
            <a:r>
              <a:rPr lang="vi-VN" sz="2500" dirty="0" smtClean="0"/>
              <a:t>Primarno obrađeni elektrootpad se stavlja na transportnu traku koja nosi materijal do prvog usitnjivača veličine noževa 78mm. Tako usitnjeni materijal se magnetnim separatorom razdvaja na željezne i ostale materijale, željezo se odvaja u posebne kontejnere i preša u hidrauličnoj preši.</a:t>
            </a:r>
            <a:endParaRPr lang="hr-HR" sz="25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836712"/>
            <a:ext cx="7467600" cy="5637240"/>
          </a:xfrm>
        </p:spPr>
        <p:txBody>
          <a:bodyPr/>
          <a:lstStyle/>
          <a:p>
            <a:r>
              <a:rPr lang="hr-HR" sz="2500" dirty="0" smtClean="0">
                <a:latin typeface="Times New Roman" pitchFamily="18" charset="0"/>
                <a:cs typeface="Times New Roman" pitchFamily="18" charset="0"/>
              </a:rPr>
              <a:t>Iz ostalih materijala ručno se odvajaju eventualno preostale opasne komponente. Materijal tada dolazi do </a:t>
            </a:r>
            <a:r>
              <a:rPr lang="hr-HR" sz="2500" dirty="0" err="1" smtClean="0">
                <a:latin typeface="Times New Roman" pitchFamily="18" charset="0"/>
                <a:cs typeface="Times New Roman" pitchFamily="18" charset="0"/>
              </a:rPr>
              <a:t>usitnjivača</a:t>
            </a:r>
            <a:r>
              <a:rPr lang="hr-HR" sz="2500" dirty="0" smtClean="0">
                <a:latin typeface="Times New Roman" pitchFamily="18" charset="0"/>
                <a:cs typeface="Times New Roman" pitchFamily="18" charset="0"/>
              </a:rPr>
              <a:t> koji ga usitnjava na 28mm. te se prenosi na strujni </a:t>
            </a:r>
            <a:r>
              <a:rPr lang="hr-HR" sz="2500" dirty="0" err="1" smtClean="0">
                <a:latin typeface="Times New Roman" pitchFamily="18" charset="0"/>
                <a:cs typeface="Times New Roman" pitchFamily="18" charset="0"/>
              </a:rPr>
              <a:t>odjeljivač</a:t>
            </a:r>
            <a:r>
              <a:rPr lang="hr-HR" sz="2500" dirty="0" smtClean="0">
                <a:latin typeface="Times New Roman" pitchFamily="18" charset="0"/>
                <a:cs typeface="Times New Roman" pitchFamily="18" charset="0"/>
              </a:rPr>
              <a:t> gdje se odvajaju </a:t>
            </a:r>
            <a:r>
              <a:rPr lang="hr-HR" sz="2500" dirty="0" err="1" smtClean="0">
                <a:latin typeface="Times New Roman" pitchFamily="18" charset="0"/>
                <a:cs typeface="Times New Roman" pitchFamily="18" charset="0"/>
              </a:rPr>
              <a:t>neželjezni</a:t>
            </a:r>
            <a:r>
              <a:rPr lang="hr-HR" sz="2500" dirty="0" smtClean="0">
                <a:latin typeface="Times New Roman" pitchFamily="18" charset="0"/>
                <a:cs typeface="Times New Roman" pitchFamily="18" charset="0"/>
              </a:rPr>
              <a:t> metali od plastike. </a:t>
            </a:r>
          </a:p>
          <a:p>
            <a:pPr>
              <a:buNone/>
            </a:pPr>
            <a:endParaRPr lang="hr-HR" sz="2500" dirty="0" smtClean="0"/>
          </a:p>
          <a:p>
            <a:r>
              <a:rPr lang="vi-VN" sz="2500" dirty="0" smtClean="0"/>
              <a:t>Plastika onečišćena metalima se na zračnom separatoru razdvaja na krupni koncentrat metala i sitniji koncentrat plastike koji se dalje obrađuje na vodenom stolu.</a:t>
            </a:r>
            <a:endParaRPr lang="hr-HR" sz="2500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/>
            </a:r>
            <a:br>
              <a:rPr lang="hr-HR" b="1" dirty="0" smtClean="0"/>
            </a:br>
            <a:r>
              <a:rPr lang="es-ES" b="1" dirty="0" err="1" smtClean="0">
                <a:solidFill>
                  <a:srgbClr val="FF0000"/>
                </a:solidFill>
              </a:rPr>
              <a:t>Sabirni</a:t>
            </a:r>
            <a:r>
              <a:rPr lang="es-ES" b="1" dirty="0" smtClean="0">
                <a:solidFill>
                  <a:srgbClr val="FF0000"/>
                </a:solidFill>
              </a:rPr>
              <a:t> </a:t>
            </a:r>
            <a:r>
              <a:rPr lang="es-ES" b="1" dirty="0" err="1" smtClean="0">
                <a:solidFill>
                  <a:srgbClr val="FF0000"/>
                </a:solidFill>
              </a:rPr>
              <a:t>centri</a:t>
            </a:r>
            <a:r>
              <a:rPr lang="es-ES" b="1" dirty="0" smtClean="0">
                <a:solidFill>
                  <a:srgbClr val="FF0000"/>
                </a:solidFill>
              </a:rPr>
              <a:t> za </a:t>
            </a:r>
            <a:r>
              <a:rPr lang="es-ES" b="1" dirty="0" err="1" smtClean="0">
                <a:solidFill>
                  <a:srgbClr val="FF0000"/>
                </a:solidFill>
              </a:rPr>
              <a:t>sakupljanje</a:t>
            </a:r>
            <a:r>
              <a:rPr lang="es-ES" b="1" dirty="0" smtClean="0">
                <a:solidFill>
                  <a:srgbClr val="FF0000"/>
                </a:solidFill>
              </a:rPr>
              <a:t> EE </a:t>
            </a:r>
            <a:r>
              <a:rPr lang="es-ES" b="1" dirty="0" err="1" smtClean="0">
                <a:solidFill>
                  <a:srgbClr val="FF0000"/>
                </a:solidFill>
              </a:rPr>
              <a:t>otpada</a:t>
            </a:r>
            <a:r>
              <a:rPr lang="hr-HR" b="1" dirty="0" smtClean="0">
                <a:solidFill>
                  <a:srgbClr val="FF0000"/>
                </a:solidFill>
              </a:rPr>
              <a:t> u Hrvatskoj</a:t>
            </a:r>
            <a:r>
              <a:rPr lang="es-ES" b="1" dirty="0" smtClean="0">
                <a:solidFill>
                  <a:srgbClr val="FF0000"/>
                </a:solidFill>
              </a:rPr>
              <a:t/>
            </a:r>
            <a:br>
              <a:rPr lang="es-ES" b="1" dirty="0" smtClean="0">
                <a:solidFill>
                  <a:srgbClr val="FF0000"/>
                </a:solidFill>
              </a:rPr>
            </a:b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5184576" cy="50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Vrste EE opreme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  </a:t>
            </a:r>
            <a:r>
              <a:rPr lang="vi-VN" dirty="0" smtClean="0"/>
              <a:t>1. veliki kućanski uređaji kao npr: električni štednjaci, strojevi za pranje rublja, hladnjaci;</a:t>
            </a:r>
            <a:br>
              <a:rPr lang="vi-VN" dirty="0" smtClean="0"/>
            </a:br>
            <a:r>
              <a:rPr lang="vi-VN" dirty="0" smtClean="0"/>
              <a:t>2. mali kućanski uređaji kao npr: usisavači, glačala, tosteri, uređaji za sušenje kose;</a:t>
            </a:r>
            <a:br>
              <a:rPr lang="vi-VN" dirty="0" smtClean="0"/>
            </a:br>
            <a:r>
              <a:rPr lang="vi-VN" dirty="0" smtClean="0"/>
              <a:t>3. oprema informatičke tehnike (IT) i oprema za telekomunikacije kao npr: računala, pisači, kopirna oprema, kalkulatori, telefoni, mobiteli;</a:t>
            </a:r>
            <a:br>
              <a:rPr lang="vi-VN" dirty="0" smtClean="0"/>
            </a:br>
            <a:r>
              <a:rPr lang="vi-VN" dirty="0" smtClean="0"/>
              <a:t>4. oprema široke potrošnje za razonodu kao npr: radio i TV aparati, videokamere, hi-fi uređaji, glazbeni instrumenti;</a:t>
            </a:r>
            <a:br>
              <a:rPr lang="vi-VN" dirty="0" smtClean="0"/>
            </a:br>
            <a:r>
              <a:rPr lang="vi-VN" dirty="0" smtClean="0"/>
              <a:t>5. rasvjetna oprema;</a:t>
            </a:r>
            <a:br>
              <a:rPr lang="vi-VN" dirty="0" smtClean="0"/>
            </a:b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pPr>
              <a:buNone/>
            </a:pPr>
            <a:r>
              <a:rPr lang="hr-HR" dirty="0" smtClean="0"/>
              <a:t>   </a:t>
            </a:r>
            <a:r>
              <a:rPr lang="vi-VN" dirty="0" smtClean="0"/>
              <a:t>6. električni i elektronički alati kao npr: bušilice, pile, šivaći strojevi;</a:t>
            </a:r>
            <a:br>
              <a:rPr lang="vi-VN" dirty="0" smtClean="0"/>
            </a:br>
            <a:r>
              <a:rPr lang="vi-VN" dirty="0" smtClean="0"/>
              <a:t>7. igračke, oprema za razonodu i športska oprema kao npr: videoigre, računala za biciklizam, ronjenje, trčanje, veslanje i sl.;</a:t>
            </a:r>
            <a:br>
              <a:rPr lang="vi-VN" dirty="0" smtClean="0"/>
            </a:br>
            <a:r>
              <a:rPr lang="vi-VN" dirty="0" smtClean="0"/>
              <a:t>8. medicinski uređaji kao npr: uređaji za dijalizu, kardiološki uređaji, analizatori, radioterapijska oprema;</a:t>
            </a:r>
            <a:br>
              <a:rPr lang="vi-VN" dirty="0" smtClean="0"/>
            </a:br>
            <a:r>
              <a:rPr lang="vi-VN" dirty="0" smtClean="0"/>
              <a:t>9. instrumenti za nadzor i upravljanje kao npr: detektori dima, termostati, instrumenti za nadziranje i sl.;</a:t>
            </a:r>
            <a:br>
              <a:rPr lang="vi-VN" dirty="0" smtClean="0"/>
            </a:br>
            <a:r>
              <a:rPr lang="vi-VN" dirty="0" smtClean="0"/>
              <a:t>10. samoposlužni aparati kao npr: automatski uređaji za izdavanje toplih napitaka, za</a:t>
            </a:r>
            <a:br>
              <a:rPr lang="vi-VN" dirty="0" smtClean="0"/>
            </a:br>
            <a:r>
              <a:rPr lang="vi-VN" dirty="0" smtClean="0"/>
              <a:t>izdavanje novca i sl.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085184"/>
            <a:ext cx="7467600" cy="1143000"/>
          </a:xfrm>
        </p:spPr>
        <p:txBody>
          <a:bodyPr/>
          <a:lstStyle/>
          <a:p>
            <a:r>
              <a:rPr lang="hr-HR" dirty="0" smtClean="0">
                <a:solidFill>
                  <a:srgbClr val="FF0000"/>
                </a:solidFill>
                <a:sym typeface="Wingdings" pitchFamily="2" charset="2"/>
              </a:rPr>
              <a:t> </a:t>
            </a:r>
            <a:r>
              <a:rPr lang="hr-HR" dirty="0" smtClean="0">
                <a:solidFill>
                  <a:srgbClr val="FF0000"/>
                </a:solidFill>
              </a:rPr>
              <a:t>Sara </a:t>
            </a:r>
            <a:r>
              <a:rPr lang="hr-HR" dirty="0" err="1" smtClean="0">
                <a:solidFill>
                  <a:srgbClr val="FF0000"/>
                </a:solidFill>
              </a:rPr>
              <a:t>Dobošević</a:t>
            </a:r>
            <a:r>
              <a:rPr lang="hr-HR" dirty="0" smtClean="0">
                <a:solidFill>
                  <a:srgbClr val="FF0000"/>
                </a:solidFill>
              </a:rPr>
              <a:t> i Ivana </a:t>
            </a:r>
            <a:r>
              <a:rPr lang="hr-HR" dirty="0" err="1" smtClean="0">
                <a:solidFill>
                  <a:srgbClr val="FF0000"/>
                </a:solidFill>
              </a:rPr>
              <a:t>Prkić</a:t>
            </a: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smtClean="0">
                <a:solidFill>
                  <a:srgbClr val="FF0000"/>
                </a:solidFill>
                <a:sym typeface="Wingdings" pitchFamily="2" charset="2"/>
              </a:rPr>
              <a:t>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1844824"/>
            <a:ext cx="583264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000" dirty="0" smtClean="0"/>
              <a:t>KRAJ</a:t>
            </a:r>
            <a:r>
              <a:rPr lang="hr-HR" sz="5000" dirty="0" smtClean="0">
                <a:solidFill>
                  <a:srgbClr val="FF0000"/>
                </a:solidFill>
              </a:rPr>
              <a:t> </a:t>
            </a:r>
            <a:r>
              <a:rPr lang="hr-HR" sz="5000" dirty="0" smtClean="0"/>
              <a:t>!!</a:t>
            </a:r>
            <a:endParaRPr lang="hr-HR" sz="5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584" y="404664"/>
            <a:ext cx="7498080" cy="5987752"/>
          </a:xfrm>
        </p:spPr>
        <p:txBody>
          <a:bodyPr/>
          <a:lstStyle/>
          <a:p>
            <a:endParaRPr lang="hr-HR" sz="2500" dirty="0" smtClean="0"/>
          </a:p>
          <a:p>
            <a:r>
              <a:rPr lang="vi-VN" sz="2500" dirty="0" smtClean="0"/>
              <a:t>Kada posjednik električnog ili elektroničkog uređaja odluči isti odbaciti, bilo zbog kvara ili zamjene za novi, bolji uređaj, tada taj uređaj postaje električni odnosno elektronički otpad (EE otpad).</a:t>
            </a:r>
            <a:endParaRPr lang="hr-HR" sz="2500" dirty="0" smtClean="0"/>
          </a:p>
          <a:p>
            <a:endParaRPr lang="hr-HR" sz="2500" dirty="0" smtClean="0"/>
          </a:p>
          <a:p>
            <a:r>
              <a:rPr lang="vi-VN" sz="2500" dirty="0" smtClean="0"/>
              <a:t>Električni i elektronički uređaji i oprema (EE oprema) predstavljaju sve proizvode koji su za svoje pravilno djelovanje ovisni o električnoj energiji ili elektromagnetskim poljima</a:t>
            </a:r>
            <a:r>
              <a:rPr lang="hr-HR" sz="2500" dirty="0" smtClean="0"/>
              <a:t>.</a:t>
            </a:r>
          </a:p>
          <a:p>
            <a:endParaRPr lang="hr-HR" sz="2000" dirty="0" smtClean="0"/>
          </a:p>
          <a:p>
            <a:endParaRPr lang="hr-H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404664"/>
            <a:ext cx="7498080" cy="5843736"/>
          </a:xfrm>
        </p:spPr>
        <p:txBody>
          <a:bodyPr/>
          <a:lstStyle/>
          <a:p>
            <a:r>
              <a:rPr lang="hr-HR" b="1" dirty="0" smtClean="0"/>
              <a:t>Sav otpad se dijeli prema svojstvima:</a:t>
            </a:r>
          </a:p>
          <a:p>
            <a:pPr marL="596646" indent="-514350">
              <a:buFont typeface="+mj-lt"/>
              <a:buAutoNum type="arabicParenR"/>
            </a:pPr>
            <a:r>
              <a:rPr lang="hr-HR" dirty="0" smtClean="0"/>
              <a:t>Neopasni</a:t>
            </a:r>
          </a:p>
          <a:p>
            <a:pPr marL="596646" indent="-514350">
              <a:buFont typeface="+mj-lt"/>
              <a:buAutoNum type="arabicParenR"/>
            </a:pPr>
            <a:r>
              <a:rPr lang="hr-HR" dirty="0" smtClean="0"/>
              <a:t>Opasni</a:t>
            </a:r>
          </a:p>
          <a:p>
            <a:pPr marL="596646" indent="-514350">
              <a:buFont typeface="+mj-lt"/>
              <a:buAutoNum type="arabicParenR"/>
            </a:pPr>
            <a:r>
              <a:rPr lang="hr-HR" dirty="0" smtClean="0"/>
              <a:t>Interni </a:t>
            </a:r>
          </a:p>
          <a:p>
            <a:pPr marL="596646" indent="-514350"/>
            <a:endParaRPr lang="hr-HR" dirty="0" smtClean="0"/>
          </a:p>
          <a:p>
            <a:pPr marL="596646" indent="-514350"/>
            <a:r>
              <a:rPr lang="hr-HR" sz="2500" dirty="0" smtClean="0"/>
              <a:t>Cjelokupni EE otpad ide u red opasnog otpada zbog opasnih komponenti koje sadrži, kao što su živa, kadmij, krom, brom, olovo, arsen, azbest, spojevi silicija, berilija, fosfor </a:t>
            </a:r>
            <a:r>
              <a:rPr lang="hr-HR" sz="2500" dirty="0" err="1" smtClean="0"/>
              <a:t>itd</a:t>
            </a:r>
            <a:r>
              <a:rPr lang="hr-HR" sz="2500" dirty="0" smtClean="0"/>
              <a:t>.</a:t>
            </a:r>
          </a:p>
        </p:txBody>
      </p:sp>
      <p:pic>
        <p:nvPicPr>
          <p:cNvPr id="1026" name="Picture 2" descr="Opasne komponen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157192"/>
            <a:ext cx="3924436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59832" y="764704"/>
            <a:ext cx="2376264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Down Arrow 5"/>
          <p:cNvSpPr/>
          <p:nvPr/>
        </p:nvSpPr>
        <p:spPr>
          <a:xfrm>
            <a:off x="4067944" y="1556792"/>
            <a:ext cx="288032" cy="115212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ounded Rectangle 6"/>
          <p:cNvSpPr/>
          <p:nvPr/>
        </p:nvSpPr>
        <p:spPr>
          <a:xfrm>
            <a:off x="3347864" y="2708920"/>
            <a:ext cx="1800200" cy="7200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419872" y="2780928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Prema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nastanku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7864" y="9807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PODJELA</a:t>
            </a:r>
            <a:endParaRPr lang="hr-HR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716016" y="3429000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951327" y="3446756"/>
            <a:ext cx="79208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971600" y="4221088"/>
            <a:ext cx="2304256" cy="14401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Oval 15"/>
          <p:cNvSpPr/>
          <p:nvPr/>
        </p:nvSpPr>
        <p:spPr>
          <a:xfrm>
            <a:off x="5364088" y="4149080"/>
            <a:ext cx="2376264" cy="13681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971600" y="458112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EE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otpad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iz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FF0000"/>
                </a:solidFill>
              </a:rPr>
              <a:t>kućanstva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52120" y="4437112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EE otpad koji nastaje u gospodarstvu</a:t>
            </a:r>
            <a:endParaRPr lang="hr-HR" dirty="0">
              <a:solidFill>
                <a:srgbClr val="FF000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4860032" y="5157192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092280" y="3429000"/>
            <a:ext cx="64807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 Same Side Corner Rectangle 22"/>
          <p:cNvSpPr/>
          <p:nvPr/>
        </p:nvSpPr>
        <p:spPr>
          <a:xfrm>
            <a:off x="4067944" y="5733256"/>
            <a:ext cx="1224136" cy="648072"/>
          </a:xfrm>
          <a:prstGeom prst="round2Same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067944" y="58772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industrija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25" name="Round Same Side Corner Rectangle 24"/>
          <p:cNvSpPr/>
          <p:nvPr/>
        </p:nvSpPr>
        <p:spPr>
          <a:xfrm>
            <a:off x="7020272" y="2780928"/>
            <a:ext cx="1296144" cy="648072"/>
          </a:xfrm>
          <a:prstGeom prst="round2Same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0" name="TextBox 29"/>
          <p:cNvSpPr txBox="1"/>
          <p:nvPr/>
        </p:nvSpPr>
        <p:spPr>
          <a:xfrm>
            <a:off x="7092280" y="292494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obrt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27584" y="476672"/>
            <a:ext cx="7498080" cy="5843736"/>
          </a:xfrm>
        </p:spPr>
        <p:txBody>
          <a:bodyPr>
            <a:normAutofit/>
          </a:bodyPr>
          <a:lstStyle/>
          <a:p>
            <a:r>
              <a:rPr lang="hr-HR" dirty="0" smtClean="0"/>
              <a:t>Opasan otpad koji se mora odvoziti odvojeno od ostalog otpada</a:t>
            </a:r>
          </a:p>
          <a:p>
            <a:r>
              <a:rPr lang="hr-HR" b="1" dirty="0" smtClean="0"/>
              <a:t>Rješavanje otpada može se izvesti: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pozivom na besplatni telefon 0800 444 110 (od 8-16 sati)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preko SMS-a na broj 098 444 110</a:t>
            </a: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unosom naloga na web stranici </a:t>
            </a:r>
            <a:r>
              <a:rPr lang="pl-PL" dirty="0" smtClean="0">
                <a:solidFill>
                  <a:srgbClr val="FF0000"/>
                </a:solidFill>
                <a:hlinkClick r:id="rId2"/>
              </a:rPr>
              <a:t>www.eeotpad.com</a:t>
            </a:r>
            <a:endParaRPr lang="pl-PL" dirty="0" smtClean="0">
              <a:solidFill>
                <a:srgbClr val="FF0000"/>
              </a:solidFill>
            </a:endParaRPr>
          </a:p>
          <a:p>
            <a:pPr marL="596646" indent="-514350">
              <a:buFont typeface="+mj-lt"/>
              <a:buAutoNum type="arabicParenR"/>
            </a:pPr>
            <a:r>
              <a:rPr lang="pl-PL" dirty="0" smtClean="0"/>
              <a:t>putem elektroničke pošte </a:t>
            </a:r>
            <a:r>
              <a:rPr lang="pl-PL" dirty="0" smtClean="0">
                <a:hlinkClick r:id="rId3"/>
              </a:rPr>
              <a:t>prijava@eeotpad.com</a:t>
            </a:r>
            <a:endParaRPr lang="pl-P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1143000"/>
          </a:xfrm>
        </p:spPr>
        <p:txBody>
          <a:bodyPr/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Reciklaža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75656" y="1628800"/>
            <a:ext cx="7498080" cy="4800600"/>
          </a:xfrm>
        </p:spPr>
        <p:txBody>
          <a:bodyPr>
            <a:normAutofit/>
          </a:bodyPr>
          <a:lstStyle/>
          <a:p>
            <a:r>
              <a:rPr lang="vi-VN" sz="2500" dirty="0" smtClean="0"/>
              <a:t>Otpadni električni i elektronički uređaji i oprema sadrže plastiku, metale i slične materijale koji se mogu nakon recikliranja (oporabe) ponovo koristiti kao sekundarna sirovina za neki novi proizvod.</a:t>
            </a:r>
            <a:endParaRPr lang="hr-HR" sz="2500" dirty="0" smtClean="0"/>
          </a:p>
          <a:p>
            <a:r>
              <a:rPr lang="fi-FI" sz="2500" dirty="0" smtClean="0"/>
              <a:t>Oni dijelovi otpada koji se ne mogu ponovno koristiti moraju se zbrinuti na ekološki prihvatljiv način.</a:t>
            </a:r>
            <a:endParaRPr lang="hr-HR" sz="2500" dirty="0"/>
          </a:p>
        </p:txBody>
      </p:sp>
      <p:pic>
        <p:nvPicPr>
          <p:cNvPr id="2050" name="Picture 2" descr="http://ecogreenteam.eu5.org/images/stories/recycle_electron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509120"/>
            <a:ext cx="1829035" cy="2204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620688"/>
            <a:ext cx="7498080" cy="5843736"/>
          </a:xfrm>
        </p:spPr>
        <p:txBody>
          <a:bodyPr/>
          <a:lstStyle/>
          <a:p>
            <a:r>
              <a:rPr lang="hr-HR" sz="2700" b="1" dirty="0" smtClean="0"/>
              <a:t>Recikliranjem osiguravamo:</a:t>
            </a:r>
          </a:p>
          <a:p>
            <a:pPr>
              <a:buNone/>
            </a:pPr>
            <a:endParaRPr lang="hr-HR" b="1" dirty="0" smtClean="0"/>
          </a:p>
          <a:p>
            <a:pPr marL="596646" indent="-514350">
              <a:buFont typeface="+mj-lt"/>
              <a:buAutoNum type="arabicParenR"/>
            </a:pPr>
            <a:r>
              <a:rPr lang="hr-HR" sz="2600" dirty="0" smtClean="0"/>
              <a:t>očuvanje ljudskog zdravlja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600" dirty="0" smtClean="0"/>
              <a:t>očuvanje prirode i smanjenje potražnje za prirodnim sirovinama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600" dirty="0" smtClean="0"/>
              <a:t>smanjenje onečišćenosti zraka, vode i tla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600" dirty="0" smtClean="0"/>
              <a:t>štednju skupe i dragocjene energije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600" dirty="0" smtClean="0"/>
              <a:t>smanjenje deponijskog prostora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rgbClr val="FF0000"/>
                </a:solidFill>
              </a:rPr>
              <a:t>Primarna obrada </a:t>
            </a:r>
            <a:br>
              <a:rPr lang="hr-HR" dirty="0" smtClean="0">
                <a:solidFill>
                  <a:srgbClr val="FF0000"/>
                </a:solidFill>
              </a:rPr>
            </a:br>
            <a:r>
              <a:rPr lang="hr-HR" dirty="0" smtClean="0">
                <a:solidFill>
                  <a:srgbClr val="FF0000"/>
                </a:solidFill>
              </a:rPr>
              <a:t>(rastavljanje </a:t>
            </a:r>
            <a:r>
              <a:rPr lang="hr-HR" dirty="0" err="1" smtClean="0">
                <a:solidFill>
                  <a:srgbClr val="FF0000"/>
                </a:solidFill>
              </a:rPr>
              <a:t>elektrootpada</a:t>
            </a:r>
            <a:r>
              <a:rPr lang="hr-HR" dirty="0" smtClean="0">
                <a:solidFill>
                  <a:srgbClr val="FF0000"/>
                </a:solidFill>
              </a:rPr>
              <a:t>)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vi-VN" sz="2500" dirty="0" smtClean="0"/>
              <a:t>Vrši</a:t>
            </a:r>
            <a:r>
              <a:rPr lang="hr-HR" sz="2500" dirty="0" smtClean="0"/>
              <a:t> </a:t>
            </a:r>
            <a:r>
              <a:rPr lang="hr-HR" sz="25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vi-VN" sz="2500" dirty="0" smtClean="0"/>
              <a:t> rastavljanje otpadnih uređaja i opreme i izdvajanje </a:t>
            </a:r>
            <a:r>
              <a:rPr lang="vi-VN" sz="2500" b="1" dirty="0" smtClean="0"/>
              <a:t>opasnih komponenti</a:t>
            </a:r>
            <a:r>
              <a:rPr lang="hr-HR" sz="2500" b="1" dirty="0" smtClean="0"/>
              <a:t> </a:t>
            </a:r>
            <a:r>
              <a:rPr lang="hr-HR" sz="2500" dirty="0" smtClean="0"/>
              <a:t>kao npr.: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/>
              <a:t>katodnih cijevi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/>
              <a:t>baterija 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/>
              <a:t>akumulatora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/>
              <a:t>tonera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/>
              <a:t>elektrolitskih kondenzatora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/>
              <a:t>živinih prekidača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/>
              <a:t>plastike koja sadrži </a:t>
            </a:r>
            <a:r>
              <a:rPr lang="hr-HR" sz="2800" dirty="0" err="1" smtClean="0"/>
              <a:t>bromirane</a:t>
            </a:r>
            <a:r>
              <a:rPr lang="hr-HR" sz="2800" dirty="0" smtClean="0"/>
              <a:t> usporivače gorenja</a:t>
            </a:r>
          </a:p>
          <a:p>
            <a:endParaRPr lang="hr-HR"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548680"/>
            <a:ext cx="7467600" cy="5925272"/>
          </a:xfrm>
        </p:spPr>
        <p:txBody>
          <a:bodyPr/>
          <a:lstStyle/>
          <a:p>
            <a:r>
              <a:rPr lang="vi-VN" sz="2800" dirty="0" smtClean="0">
                <a:latin typeface="+mj-lt"/>
              </a:rPr>
              <a:t>Vrši</a:t>
            </a:r>
            <a:r>
              <a:rPr lang="hr-HR" sz="2800" dirty="0" smtClean="0">
                <a:latin typeface="+mj-lt"/>
              </a:rPr>
              <a:t> </a:t>
            </a:r>
            <a:r>
              <a:rPr lang="hr-HR" sz="2800" dirty="0" smtClean="0">
                <a:latin typeface="+mj-lt"/>
                <a:cs typeface="Times New Roman" pitchFamily="18" charset="0"/>
              </a:rPr>
              <a:t>se</a:t>
            </a:r>
            <a:r>
              <a:rPr lang="vi-VN" sz="2800" dirty="0" smtClean="0">
                <a:latin typeface="+mj-lt"/>
              </a:rPr>
              <a:t> rastavljanje otpadnih uređaja i opreme i izdvajanje</a:t>
            </a:r>
            <a:r>
              <a:rPr lang="hr-HR" sz="2800" b="1" dirty="0" smtClean="0">
                <a:latin typeface="+mj-lt"/>
              </a:rPr>
              <a:t> vrijednih komponenti </a:t>
            </a:r>
            <a:r>
              <a:rPr lang="hr-HR" sz="2800" dirty="0" smtClean="0">
                <a:latin typeface="+mj-lt"/>
              </a:rPr>
              <a:t>kao npr.:</a:t>
            </a:r>
            <a:endParaRPr lang="hr-HR" sz="2800" b="1" dirty="0" smtClean="0">
              <a:latin typeface="+mj-lt"/>
            </a:endParaRP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transformatori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vanjski električni kablovi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štampane ploče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elektromotori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tvrdi diskovi</a:t>
            </a:r>
          </a:p>
          <a:p>
            <a:pPr marL="596646" indent="-514350">
              <a:buFont typeface="+mj-lt"/>
              <a:buAutoNum type="arabicParenR"/>
            </a:pPr>
            <a:r>
              <a:rPr lang="hr-HR" sz="2800" dirty="0" smtClean="0">
                <a:latin typeface="Times New Roman" pitchFamily="18" charset="0"/>
                <a:cs typeface="Times New Roman" pitchFamily="18" charset="0"/>
              </a:rPr>
              <a:t>CD/DVD-ROM</a:t>
            </a:r>
          </a:p>
          <a:p>
            <a:pPr marL="596646" indent="-514350">
              <a:buFont typeface="+mj-lt"/>
              <a:buAutoNum type="arabicParenR"/>
            </a:pPr>
            <a:endParaRPr lang="hr-HR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2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FF0000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</TotalTime>
  <Words>458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Računalni otpad</vt:lpstr>
      <vt:lpstr>Slide 2</vt:lpstr>
      <vt:lpstr>Slide 3</vt:lpstr>
      <vt:lpstr>Slide 4</vt:lpstr>
      <vt:lpstr>Slide 5</vt:lpstr>
      <vt:lpstr>Reciklaža </vt:lpstr>
      <vt:lpstr>Slide 7</vt:lpstr>
      <vt:lpstr>Primarna obrada  (rastavljanje elektrootpada)</vt:lpstr>
      <vt:lpstr>Slide 9</vt:lpstr>
      <vt:lpstr>Sekundarna obrada  (mehanička obrada)</vt:lpstr>
      <vt:lpstr>Slide 11</vt:lpstr>
      <vt:lpstr> Sabirni centri za sakupljanje EE otpada u Hrvatskoj </vt:lpstr>
      <vt:lpstr>Vrste EE opreme</vt:lpstr>
      <vt:lpstr>Slide 14</vt:lpstr>
      <vt:lpstr> Sara Dobošević i Ivana Prkić </vt:lpstr>
    </vt:vector>
  </TitlesOfParts>
  <Company>GV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Računalni otpad</dc:title>
  <dc:creator>ucenik</dc:creator>
  <cp:lastModifiedBy>Informatika_nast</cp:lastModifiedBy>
  <cp:revision>7</cp:revision>
  <dcterms:created xsi:type="dcterms:W3CDTF">2014-11-04T15:06:58Z</dcterms:created>
  <dcterms:modified xsi:type="dcterms:W3CDTF">2014-11-11T07:56:42Z</dcterms:modified>
</cp:coreProperties>
</file>