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0" r:id="rId4"/>
    <p:sldId id="271" r:id="rId5"/>
    <p:sldId id="257" r:id="rId6"/>
    <p:sldId id="258" r:id="rId7"/>
    <p:sldId id="264" r:id="rId8"/>
    <p:sldId id="265" r:id="rId9"/>
    <p:sldId id="266" r:id="rId10"/>
    <p:sldId id="273" r:id="rId11"/>
    <p:sldId id="259" r:id="rId12"/>
    <p:sldId id="260" r:id="rId13"/>
    <p:sldId id="261" r:id="rId14"/>
    <p:sldId id="272" r:id="rId15"/>
    <p:sldId id="262" r:id="rId16"/>
    <p:sldId id="263" r:id="rId17"/>
    <p:sldId id="267" r:id="rId18"/>
    <p:sldId id="274" r:id="rId19"/>
    <p:sldId id="268" r:id="rId20"/>
    <p:sldId id="27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nke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ke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ke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ke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nket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nket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ank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hart>
    <c:autoTitleDeleted val="1"/>
    <c:plotArea>
      <c:layout>
        <c:manualLayout>
          <c:layoutTarget val="inner"/>
          <c:xMode val="edge"/>
          <c:yMode val="edge"/>
          <c:x val="8.5303915135608047E-2"/>
          <c:y val="0.23504768153980757"/>
          <c:w val="0.49579658792650932"/>
          <c:h val="0.6610621172353456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1. raz.
30</a:t>
                    </a:r>
                    <a:r>
                      <a:rPr lang="hr-HR" sz="2000"/>
                      <a:t>,67</a:t>
                    </a:r>
                    <a:r>
                      <a:rPr lang="en-US" sz="2000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/>
                      <a:t>3. raz.
1</a:t>
                    </a:r>
                    <a:r>
                      <a:rPr lang="hr-HR" sz="2000"/>
                      <a:t>8,67</a:t>
                    </a:r>
                    <a:r>
                      <a:rPr lang="en-US" sz="2000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/>
                      <a:t>4. raz.
2</a:t>
                    </a:r>
                    <a:r>
                      <a:rPr lang="hr-HR" sz="2000"/>
                      <a:t>2,67</a:t>
                    </a:r>
                    <a:r>
                      <a:rPr lang="en-US" sz="2000"/>
                      <a:t>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1. raz.</c:v>
                </c:pt>
                <c:pt idx="1">
                  <c:v>2. raz.</c:v>
                </c:pt>
                <c:pt idx="2">
                  <c:v>3. raz.</c:v>
                </c:pt>
                <c:pt idx="3">
                  <c:v>4. raz.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1. raz.</c:v>
                </c:pt>
                <c:pt idx="1">
                  <c:v>2. raz.</c:v>
                </c:pt>
                <c:pt idx="2">
                  <c:v>3. raz.</c:v>
                </c:pt>
                <c:pt idx="3">
                  <c:v>4. raz.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30.666666666666664</c:v>
                </c:pt>
                <c:pt idx="1">
                  <c:v>28.000000000000004</c:v>
                </c:pt>
                <c:pt idx="2">
                  <c:v>18.666666666666668</c:v>
                </c:pt>
                <c:pt idx="3">
                  <c:v>22.666666666666664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7264238845144351"/>
          <c:y val="0.34535112277631974"/>
          <c:w val="0.13985761154855636"/>
          <c:h val="0.26855701370662"/>
        </c:manualLayout>
      </c:layout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Imaš li mobilni Internet?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1508299309808541"/>
          <c:y val="0.22978667744301043"/>
          <c:w val="0.37292055506950567"/>
          <c:h val="0.6780848628236686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sz="200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sz="200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hr-HR" sz="2000">
                        <a:solidFill>
                          <a:schemeClr val="tx1"/>
                        </a:solidFill>
                      </a:rPr>
                      <a:t> %</a:t>
                    </a:r>
                    <a:endParaRPr lang="en-US" sz="2000">
                      <a:solidFill>
                        <a:schemeClr val="tx1"/>
                      </a:solidFill>
                    </a:endParaRP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r-HR" sz="2000">
                        <a:solidFill>
                          <a:schemeClr val="tx1"/>
                        </a:solidFill>
                      </a:rPr>
                      <a:t>20</a:t>
                    </a:r>
                    <a:r>
                      <a:rPr lang="hr-HR" sz="2000" baseline="0">
                        <a:solidFill>
                          <a:schemeClr val="tx1"/>
                        </a:solidFill>
                      </a:rPr>
                      <a:t> %</a:t>
                    </a:r>
                    <a:endParaRPr lang="en-US" sz="2000">
                      <a:solidFill>
                        <a:schemeClr val="tx1"/>
                      </a:solidFill>
                    </a:endParaRP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'Pitanje 1.'!$A$2:$A$3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'Pitanje 1.'!$B$2:$B$3</c:f>
              <c:numCache>
                <c:formatCode>General</c:formatCode>
                <c:ptCount val="2"/>
                <c:pt idx="0">
                  <c:v>60</c:v>
                </c:pt>
                <c:pt idx="1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38347911198600204"/>
          <c:y val="7.6601924759405082E-2"/>
          <c:w val="0.18304166666666671"/>
          <c:h val="0.13102814231554388"/>
        </c:manualLayout>
      </c:layout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Koliko vremena dnevno provodiš na internetu?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736329833770793"/>
          <c:y val="0.1755352872557597"/>
          <c:w val="0.58805129046369242"/>
          <c:h val="0.78406838728492256"/>
        </c:manualLayout>
      </c:layout>
      <c:pieChart>
        <c:varyColors val="1"/>
        <c:ser>
          <c:idx val="0"/>
          <c:order val="0"/>
          <c:explosion val="25"/>
          <c:dPt>
            <c:idx val="2"/>
            <c:explosion val="1"/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'Pitanje 2.'!$A$2:$A$4</c:f>
              <c:strCache>
                <c:ptCount val="3"/>
                <c:pt idx="0">
                  <c:v>1 sat</c:v>
                </c:pt>
                <c:pt idx="1">
                  <c:v>2 sata</c:v>
                </c:pt>
                <c:pt idx="2">
                  <c:v>3 ili više sati</c:v>
                </c:pt>
              </c:strCache>
            </c:strRef>
          </c:cat>
          <c:val>
            <c:numRef>
              <c:f>'Pitanje 2.'!$B$2:$B$4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'Pitanje 2.'!$A$2:$A$4</c:f>
              <c:strCache>
                <c:ptCount val="3"/>
                <c:pt idx="0">
                  <c:v>1 sat</c:v>
                </c:pt>
                <c:pt idx="1">
                  <c:v>2 sata</c:v>
                </c:pt>
                <c:pt idx="2">
                  <c:v>3 ili više sati</c:v>
                </c:pt>
              </c:strCache>
            </c:strRef>
          </c:cat>
          <c:val>
            <c:numRef>
              <c:f>'Pitanje 2.'!$C$2:$C$4</c:f>
              <c:numCache>
                <c:formatCode>General</c:formatCode>
                <c:ptCount val="3"/>
                <c:pt idx="0">
                  <c:v>17.333333333333233</c:v>
                </c:pt>
                <c:pt idx="1">
                  <c:v>16</c:v>
                </c:pt>
                <c:pt idx="2">
                  <c:v>66.666666666666657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Utječe</a:t>
            </a:r>
            <a:r>
              <a:rPr lang="en-US" sz="2400" dirty="0"/>
              <a:t> </a:t>
            </a:r>
            <a:r>
              <a:rPr lang="en-US" sz="2400" dirty="0" err="1"/>
              <a:t>li</a:t>
            </a:r>
            <a:r>
              <a:rPr lang="en-US" sz="2400" dirty="0"/>
              <a:t> Internet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tvoju</a:t>
            </a:r>
            <a:r>
              <a:rPr lang="en-US" sz="2400" dirty="0"/>
              <a:t> </a:t>
            </a:r>
            <a:r>
              <a:rPr lang="en-US" sz="2400" dirty="0" err="1"/>
              <a:t>socijalizaciju</a:t>
            </a:r>
            <a:r>
              <a:rPr lang="en-US" sz="2400" dirty="0"/>
              <a:t>?</a:t>
            </a:r>
          </a:p>
        </c:rich>
      </c:tx>
      <c:layout>
        <c:manualLayout>
          <c:xMode val="edge"/>
          <c:yMode val="edge"/>
          <c:x val="0.28987500000000027"/>
          <c:y val="4.0740740740740765E-2"/>
        </c:manualLayout>
      </c:layout>
    </c:title>
    <c:plotArea>
      <c:layout>
        <c:manualLayout>
          <c:layoutTarget val="inner"/>
          <c:xMode val="edge"/>
          <c:yMode val="edge"/>
          <c:x val="0.19421916010498691"/>
          <c:y val="0.19882735491396908"/>
          <c:w val="0.55878390201224848"/>
          <c:h val="0.74504520268299868"/>
        </c:manualLayout>
      </c:layout>
      <c:pieChart>
        <c:varyColors val="1"/>
        <c:ser>
          <c:idx val="0"/>
          <c:order val="0"/>
          <c:explosion val="25"/>
          <c:dPt>
            <c:idx val="1"/>
            <c:explosion val="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chemeClr val="tx1"/>
                        </a:solidFill>
                      </a:rPr>
                      <a:t>65</a:t>
                    </a:r>
                    <a:r>
                      <a:rPr lang="hr-HR" sz="2000">
                        <a:solidFill>
                          <a:schemeClr val="tx1"/>
                        </a:solidFill>
                      </a:rPr>
                      <a:t>,33</a:t>
                    </a:r>
                    <a:r>
                      <a:rPr lang="en-US" sz="200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hr-HR" sz="2000">
                        <a:solidFill>
                          <a:schemeClr val="tx1"/>
                        </a:solidFill>
                      </a:rPr>
                      <a:t>4,67</a:t>
                    </a:r>
                    <a:r>
                      <a:rPr lang="en-US" sz="200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'Pitanje 3.'!$A$2:$A$3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'Pitanje 3.'!$B$2:$B$3</c:f>
              <c:numCache>
                <c:formatCode>General</c:formatCode>
                <c:ptCount val="2"/>
                <c:pt idx="0">
                  <c:v>49</c:v>
                </c:pt>
                <c:pt idx="1">
                  <c:v>26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4052566710411199"/>
          <c:y val="0.10365748031496057"/>
          <c:w val="0.16726432633420824"/>
          <c:h val="0.10772368037328679"/>
        </c:manualLayout>
      </c:layout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hart>
    <c:autoTitleDeleted val="1"/>
    <c:plotArea>
      <c:layout>
        <c:manualLayout>
          <c:layoutTarget val="inner"/>
          <c:xMode val="edge"/>
          <c:yMode val="edge"/>
          <c:x val="8.6864938757655358E-2"/>
          <c:y val="0.16435173000171038"/>
          <c:w val="0.62569455380577499"/>
          <c:h val="0.83425952672200743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0"/>
          </c:dPt>
          <c:dPt>
            <c:idx val="1"/>
            <c:explosion val="13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000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'Pitanje 4.'!$A$2:$A$3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'Pitanje 4.'!$B$2:$B$3</c:f>
              <c:numCache>
                <c:formatCode>General</c:formatCode>
                <c:ptCount val="2"/>
                <c:pt idx="0">
                  <c:v>42</c:v>
                </c:pt>
                <c:pt idx="1">
                  <c:v>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5806676147860352"/>
          <c:y val="0.36917004828321381"/>
          <c:w val="0.16644222621778576"/>
          <c:h val="0.31538644625943679"/>
        </c:manualLayout>
      </c:layout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hart>
    <c:autoTitleDeleted val="1"/>
    <c:plotArea>
      <c:layout>
        <c:manualLayout>
          <c:layoutTarget val="inner"/>
          <c:xMode val="edge"/>
          <c:yMode val="edge"/>
          <c:x val="0.10214271653543311"/>
          <c:y val="0.16435185185185186"/>
          <c:w val="0.62569444444444511"/>
          <c:h val="0.83425925925925959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0"/>
          </c:dPt>
          <c:dPt>
            <c:idx val="1"/>
            <c:explosion val="17"/>
          </c:dPt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'Pitanje 4.'!$A$2:$A$3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'Pitanje 4.'!$B$2:$B$3</c:f>
              <c:numCache>
                <c:formatCode>General</c:formatCode>
                <c:ptCount val="2"/>
                <c:pt idx="0">
                  <c:v>42</c:v>
                </c:pt>
                <c:pt idx="1">
                  <c:v>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5806676147860352"/>
          <c:y val="0.36917004828321381"/>
          <c:w val="0.16644222621778576"/>
          <c:h val="0.31538644625943718"/>
        </c:manualLayout>
      </c:layout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hart>
    <c:autoTitleDeleted val="1"/>
    <c:plotArea>
      <c:layout>
        <c:manualLayout>
          <c:layoutTarget val="inner"/>
          <c:xMode val="edge"/>
          <c:yMode val="edge"/>
          <c:x val="8.6864938757655358E-2"/>
          <c:y val="0.16435185185185186"/>
          <c:w val="0.62569444444444511"/>
          <c:h val="0.83425925925925959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0"/>
          </c:dPt>
          <c:dPt>
            <c:idx val="1"/>
            <c:explosion val="12"/>
          </c:dPt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'Pitanje 5.'!$A$2:$A$3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'Pitanje 5.'!$B$2:$B$3</c:f>
              <c:numCache>
                <c:formatCode>General</c:formatCode>
                <c:ptCount val="2"/>
                <c:pt idx="0">
                  <c:v>48</c:v>
                </c:pt>
                <c:pt idx="1">
                  <c:v>27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0297255030621151"/>
          <c:y val="0.2820084572761738"/>
          <c:w val="9.2866657563758281E-2"/>
          <c:h val="0.33696450336870543"/>
        </c:manualLayout>
      </c:layout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externalData r:id="rId1"/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0.19531</cdr:x>
      <cdr:y>0.03125</cdr:y>
    </cdr:from>
    <cdr:to>
      <cdr:x>0.85156</cdr:x>
      <cdr:y>0.16666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1785918" y="214290"/>
          <a:ext cx="600079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r-HR" sz="2400" dirty="0" smtClean="0">
              <a:solidFill>
                <a:schemeClr val="bg1">
                  <a:lumMod val="20000"/>
                  <a:lumOff val="80000"/>
                </a:schemeClr>
              </a:solidFill>
            </a:rPr>
            <a:t>Omjer učenika pojedinog razreda</a:t>
          </a:r>
          <a:endParaRPr lang="hr-HR" sz="2400" dirty="0">
            <a:solidFill>
              <a:schemeClr val="bg1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0.16406</cdr:x>
      <cdr:y>0.03125</cdr:y>
    </cdr:from>
    <cdr:to>
      <cdr:x>0.86719</cdr:x>
      <cdr:y>0.1875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1500166" y="214290"/>
          <a:ext cx="6429420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r-HR" sz="2400" dirty="0" smtClean="0">
              <a:solidFill>
                <a:schemeClr val="bg1"/>
              </a:solidFill>
            </a:rPr>
            <a:t>Utječe li količina vremena provedena na internetu na odnos tebe i tvoje obitelji?</a:t>
          </a:r>
          <a:endParaRPr lang="hr-HR" sz="24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0.06705</cdr:x>
      <cdr:y>0.08717</cdr:y>
    </cdr:from>
    <cdr:to>
      <cdr:x>0.63321</cdr:x>
      <cdr:y>0.10356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289967" y="243285"/>
          <a:ext cx="244827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0.11224</cdr:x>
      <cdr:y>0.0303</cdr:y>
    </cdr:from>
    <cdr:to>
      <cdr:x>0.4898</cdr:x>
      <cdr:y>0.12121</cdr:y>
    </cdr:to>
    <cdr:sp macro="" textlink="">
      <cdr:nvSpPr>
        <cdr:cNvPr id="3" name="TekstniOkvir 2"/>
        <cdr:cNvSpPr txBox="1"/>
      </cdr:nvSpPr>
      <cdr:spPr>
        <a:xfrm xmlns:a="http://schemas.openxmlformats.org/drawingml/2006/main">
          <a:off x="792088" y="144016"/>
          <a:ext cx="26642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0.35937</cdr:x>
      <cdr:y>0.28125</cdr:y>
    </cdr:from>
    <cdr:to>
      <cdr:x>0.45937</cdr:x>
      <cdr:y>0.41458</cdr:y>
    </cdr:to>
    <cdr:sp macro="" textlink="">
      <cdr:nvSpPr>
        <cdr:cNvPr id="5" name="TekstniOkvir 4"/>
        <cdr:cNvSpPr txBox="1"/>
      </cdr:nvSpPr>
      <cdr:spPr>
        <a:xfrm xmlns:a="http://schemas.openxmlformats.org/drawingml/2006/main">
          <a:off x="3286116" y="19288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0.14962</cdr:x>
      <cdr:y>0.06951</cdr:y>
    </cdr:from>
    <cdr:to>
      <cdr:x>0.86056</cdr:x>
      <cdr:y>0.23618</cdr:y>
    </cdr:to>
    <cdr:sp macro="" textlink="">
      <cdr:nvSpPr>
        <cdr:cNvPr id="6" name="TekstniOkvir 5"/>
        <cdr:cNvSpPr txBox="1"/>
      </cdr:nvSpPr>
      <cdr:spPr>
        <a:xfrm xmlns:a="http://schemas.openxmlformats.org/drawingml/2006/main">
          <a:off x="1368152" y="476672"/>
          <a:ext cx="6500836" cy="1143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r-HR" sz="2400" dirty="0" smtClean="0">
              <a:solidFill>
                <a:schemeClr val="bg1"/>
              </a:solidFill>
            </a:rPr>
            <a:t>Misliš li da je današnji život moguć bez interneta?</a:t>
          </a:r>
        </a:p>
        <a:p xmlns:a="http://schemas.openxmlformats.org/drawingml/2006/main">
          <a:pPr algn="ctr"/>
          <a:endParaRPr lang="hr-HR" sz="24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hr-HR" sz="24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0.11718</cdr:x>
      <cdr:y>0.03125</cdr:y>
    </cdr:from>
    <cdr:to>
      <cdr:x>0.80469</cdr:x>
      <cdr:y>0.16666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1071538" y="214290"/>
          <a:ext cx="628654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hr-HR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0.1535</cdr:x>
      <cdr:y>0.09051</cdr:y>
    </cdr:from>
    <cdr:to>
      <cdr:x>0.86157</cdr:x>
      <cdr:y>0.16073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03648" y="620688"/>
          <a:ext cx="6474513" cy="48162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E676-AAE8-46CB-9F6F-E753FCEA80FF}" type="datetimeFigureOut">
              <a:rPr lang="sr-Latn-CS" smtClean="0"/>
              <a:pPr/>
              <a:t>5.11.2014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DA1C8-254B-4921-A101-CBC7C463D90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DA1C8-254B-4921-A101-CBC7C463D90A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60B7-4D0A-47C6-9E9F-0E35E32D5A42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6D63-657A-4075-A702-A48B1CC5D67F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5680-CF93-468D-9C23-86BA268706AA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CBAA-00B6-40AB-9255-A1922544CBB0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C2BB-8272-4CC6-9924-0F343F3B8631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F645-B6AB-43A0-99FB-2C0754843BCF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FDE7-D90A-456B-BB71-9C1B6AFF3D2C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902-1E8C-4B22-82D4-217580879A75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7C4-7B0F-484E-BFF1-46628986265D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CC8-A1C0-4DC0-A983-1DFA27DB96BC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222-5DCF-45AB-BCD9-E5E798CC2C69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68F7-2063-4F88-BE81-1BAD84266768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24A5-6350-4E0E-82D1-1B7087343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DRUŠTVENI ASPEKTI </a:t>
            </a:r>
            <a:r>
              <a:rPr lang="hr-HR" dirty="0" smtClean="0"/>
              <a:t>INTERNETA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Iva Sabljić i Josipa Zebec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Gimnazija Vukovar, 4.a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Mentor: </a:t>
            </a: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Sanja Pavlović </a:t>
            </a: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Šijanović</a:t>
            </a: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8A8-1353-4D98-8D05-ED7DE3A3203F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C0A-F2FE-4991-969A-58E8F6E9A9D2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3CA5-C955-4BBB-A04E-D2F014A4A88C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5BCC-8CA4-4E69-B106-E284C98F95AE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1BD2-8A4C-454D-BA36-83E8EC32CA76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A42-AAA2-4C8B-90E5-2385836DE811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/>
          <p:nvPr/>
        </p:nvGraphicFramePr>
        <p:xfrm>
          <a:off x="179512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543-F6A0-4816-9D24-81DD02C40252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7C2-3EDF-4131-BFBF-20DBF1A2D3A5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martphone_606882S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29322" cy="3286124"/>
          </a:xfrm>
          <a:prstGeom prst="rect">
            <a:avLst/>
          </a:prstGeom>
        </p:spPr>
      </p:pic>
      <p:pic>
        <p:nvPicPr>
          <p:cNvPr id="3" name="Slika 2" descr="10703748_791803204217455_29383549656437971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5276" y="3284984"/>
            <a:ext cx="6778724" cy="3573016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9EEE-9691-4A3F-B034-70819E172948}" type="datetime1">
              <a:rPr lang="hr-HR" smtClean="0"/>
              <a:pPr/>
              <a:t>5.11.2014.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6072198" y="285728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SUSTAVNO PROMATRANJE</a:t>
            </a:r>
            <a:endParaRPr lang="hr-HR" sz="32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214282" y="3571876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Tri ugostiteljska objekta </a:t>
            </a:r>
          </a:p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Intervju s </a:t>
            </a:r>
            <a:r>
              <a:rPr lang="hr-HR" dirty="0" err="1" smtClean="0"/>
              <a:t>sociologinjom</a:t>
            </a:r>
            <a:r>
              <a:rPr lang="hr-HR" dirty="0" smtClean="0"/>
              <a:t> </a:t>
            </a:r>
            <a:r>
              <a:rPr lang="hr-HR" dirty="0" err="1" smtClean="0"/>
              <a:t>Gianom</a:t>
            </a:r>
            <a:r>
              <a:rPr lang="hr-HR" dirty="0" smtClean="0"/>
              <a:t> Marović Zeko </a:t>
            </a:r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7C4-7B0F-484E-BFF1-46628986265D}" type="datetime1">
              <a:rPr lang="hr-HR" smtClean="0"/>
              <a:pPr/>
              <a:t>5.11.2014.</a:t>
            </a:fld>
            <a:endParaRPr lang="hr-HR"/>
          </a:p>
        </p:txBody>
      </p:sp>
      <p:pic>
        <p:nvPicPr>
          <p:cNvPr id="3" name="Slika 2" descr="dreamstime_2969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429552" cy="502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96541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Učinak </a:t>
            </a:r>
            <a:r>
              <a:rPr lang="hr-HR" dirty="0"/>
              <a:t>interneta je smanjena zdrava i čovjeku prirodna komunikacija  „licem u lice“. </a:t>
            </a:r>
            <a:endParaRPr lang="hr-HR" dirty="0" smtClean="0"/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Srednjoškolci </a:t>
            </a:r>
            <a:r>
              <a:rPr lang="hr-HR" dirty="0"/>
              <a:t>koji su bili naša ciljana skupina, postaju sve češće robovi svojih mobilnih uređaja, odnosno internet aplikacija na istima. Što rezultira osobnim nezadovoljstvom.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742-3B3A-4D53-AF2E-C2352C1AEAA1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arg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4220"/>
            <a:ext cx="9144000" cy="6902220"/>
          </a:xfrm>
        </p:spPr>
      </p:pic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932-C80E-40CE-8364-7CA3A6BF7D01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Popis literature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N. Carević, M. Mihalić, M. </a:t>
            </a:r>
            <a:r>
              <a:rPr lang="hr-HR" dirty="0" err="1" smtClean="0"/>
              <a:t>Sklepić</a:t>
            </a:r>
            <a:r>
              <a:rPr lang="hr-HR" dirty="0" smtClean="0"/>
              <a:t>, Ovisnost o Internetu među srednjoškolcima, Sveučilište u Zagrebu, Fakultet organizacije i informatike Varaždin, Zagreb 2013.</a:t>
            </a:r>
          </a:p>
          <a:p>
            <a:r>
              <a:rPr lang="hr-HR" dirty="0" smtClean="0"/>
              <a:t>N. </a:t>
            </a:r>
            <a:r>
              <a:rPr lang="hr-HR" dirty="0" err="1" smtClean="0"/>
              <a:t>Fanuko</a:t>
            </a:r>
            <a:r>
              <a:rPr lang="hr-HR" dirty="0" smtClean="0"/>
              <a:t>, Sociologija, Profil, Zagreb 2006. </a:t>
            </a:r>
          </a:p>
          <a:p>
            <a:r>
              <a:rPr lang="hr-HR" dirty="0" smtClean="0"/>
              <a:t>www.internetworldstats.com, World </a:t>
            </a:r>
            <a:r>
              <a:rPr lang="hr-HR" dirty="0" err="1" smtClean="0"/>
              <a:t>Stats</a:t>
            </a:r>
            <a:r>
              <a:rPr lang="hr-HR" dirty="0" smtClean="0"/>
              <a:t>, 21. 10. 2014. </a:t>
            </a:r>
          </a:p>
          <a:p>
            <a:r>
              <a:rPr lang="hr-HR" dirty="0" smtClean="0"/>
              <a:t>www.weheartit.com</a:t>
            </a:r>
          </a:p>
          <a:p>
            <a:r>
              <a:rPr lang="hr-HR" dirty="0" smtClean="0"/>
              <a:t>Časopis Narodni zdravstveni list, D. </a:t>
            </a:r>
            <a:r>
              <a:rPr lang="hr-HR" dirty="0" err="1" smtClean="0"/>
              <a:t>Sambol</a:t>
            </a:r>
            <a:r>
              <a:rPr lang="hr-HR" dirty="0" smtClean="0"/>
              <a:t>, Internet nije dadilja, 2013., pp14-16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CBAA-00B6-40AB-9255-A1922544CBB0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69A9-8E60-4817-8278-CF5EB7CE95D1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600401"/>
          </a:xfrm>
          <a:prstGeom prst="rect">
            <a:avLst/>
          </a:prstGeom>
        </p:spPr>
      </p:pic>
      <p:pic>
        <p:nvPicPr>
          <p:cNvPr id="3" name="Slika 2" descr="larg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3789040"/>
            <a:ext cx="9252520" cy="3068960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3013-F58D-4733-A002-0BF189799B34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nternet_connects_people_across_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6924119" cy="639327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61A-AF06-4421-8EE8-87668CFE96A8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???????????????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700808"/>
            <a:ext cx="7787208" cy="4137323"/>
          </a:xfrm>
        </p:spPr>
        <p:txBody>
          <a:bodyPr/>
          <a:lstStyle/>
          <a:p>
            <a:pPr algn="just">
              <a:buNone/>
            </a:pPr>
            <a:r>
              <a:rPr lang="hr-HR" b="1" dirty="0" smtClean="0">
                <a:solidFill>
                  <a:srgbClr val="FF0000"/>
                </a:solidFill>
              </a:rPr>
              <a:t>	</a:t>
            </a:r>
            <a:r>
              <a:rPr lang="hr-HR" b="1" dirty="0" smtClean="0"/>
              <a:t>Glavno </a:t>
            </a:r>
            <a:r>
              <a:rPr lang="hr-HR" b="1" dirty="0"/>
              <a:t>pitanje ovog istraživačkog rada jest </a:t>
            </a:r>
            <a:r>
              <a:rPr lang="hr-HR" b="1" dirty="0" smtClean="0"/>
              <a:t>u kojoj </a:t>
            </a:r>
            <a:r>
              <a:rPr lang="hr-HR" b="1" dirty="0"/>
              <a:t>mjeri internet kao medij postaje sve </a:t>
            </a:r>
            <a:r>
              <a:rPr lang="hr-HR" b="1" dirty="0" err="1"/>
              <a:t>dominantniji</a:t>
            </a:r>
            <a:r>
              <a:rPr lang="hr-HR" b="1" dirty="0"/>
              <a:t> agens socijalizacije nad obitelji kao temeljnoj ćeliji društva te nad grupom prijatelja (vršnjaka).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B8F-273A-457B-9780-492D7CCBCA2F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355160" cy="922114"/>
          </a:xfrm>
        </p:spPr>
        <p:txBody>
          <a:bodyPr/>
          <a:lstStyle/>
          <a:p>
            <a:r>
              <a:rPr lang="hr-HR" dirty="0" smtClean="0"/>
              <a:t>SOCIJALIZACIJA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u="sng" dirty="0" smtClean="0"/>
              <a:t>Socijalizacija</a:t>
            </a:r>
            <a:r>
              <a:rPr lang="hr-HR" dirty="0" smtClean="0"/>
              <a:t> </a:t>
            </a:r>
            <a:r>
              <a:rPr lang="hr-HR" dirty="0"/>
              <a:t>je složeni proces učenja </a:t>
            </a:r>
            <a:r>
              <a:rPr lang="hr-HR" dirty="0" smtClean="0"/>
              <a:t>kojim-	interakcijom </a:t>
            </a:r>
            <a:r>
              <a:rPr lang="hr-HR" dirty="0"/>
              <a:t>sa svojom društvenom </a:t>
            </a:r>
            <a:r>
              <a:rPr lang="hr-HR" dirty="0" smtClean="0"/>
              <a:t>	okolinom </a:t>
            </a:r>
            <a:r>
              <a:rPr lang="hr-HR" dirty="0"/>
              <a:t>usvajamo znanja, stavove, </a:t>
            </a:r>
            <a:r>
              <a:rPr lang="hr-HR" dirty="0" smtClean="0"/>
              <a:t>	vrijednosti </a:t>
            </a:r>
            <a:r>
              <a:rPr lang="hr-HR" dirty="0"/>
              <a:t>i ponašanja prijeko potrebna za </a:t>
            </a:r>
            <a:r>
              <a:rPr lang="hr-HR" dirty="0" smtClean="0"/>
              <a:t>	sudjelovanje </a:t>
            </a:r>
            <a:r>
              <a:rPr lang="hr-HR" dirty="0"/>
              <a:t>u životu društva.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13C3-C737-47E6-B4C3-BE01DA6BA6EE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13703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4631"/>
            <a:ext cx="5724128" cy="3503369"/>
          </a:xfrm>
          <a:prstGeom prst="rect">
            <a:avLst/>
          </a:prstGeom>
        </p:spPr>
      </p:pic>
      <p:pic>
        <p:nvPicPr>
          <p:cNvPr id="6" name="Slika 5" descr="4037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24128" cy="3501008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5500694" y="0"/>
            <a:ext cx="3643306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Primarna socijalizacija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500694" y="3714752"/>
            <a:ext cx="364330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Sekundarna socijalizacija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44B-FDB6-4453-AB75-040D5484873C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Čimbenici (agensi) socijalizacije</a:t>
            </a:r>
          </a:p>
        </p:txBody>
      </p:sp>
      <p:pic>
        <p:nvPicPr>
          <p:cNvPr id="4" name="Rezervirano mjesto sadržaja 3" descr="ce00b4be2ae800e2082b56ed176f6421_content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248472" cy="3168352"/>
          </a:xfrm>
        </p:spPr>
      </p:pic>
      <p:pic>
        <p:nvPicPr>
          <p:cNvPr id="5" name="Slika 4" descr="10333508_10202134453184693_733010424346732480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211959" cy="3158969"/>
          </a:xfrm>
          <a:prstGeom prst="rect">
            <a:avLst/>
          </a:prstGeom>
        </p:spPr>
      </p:pic>
      <p:pic>
        <p:nvPicPr>
          <p:cNvPr id="6" name="Slika 5" descr="Mediji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95750"/>
            <a:ext cx="4176464" cy="2762250"/>
          </a:xfrm>
          <a:prstGeom prst="rect">
            <a:avLst/>
          </a:prstGeom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B62-83B1-4328-914B-6BD0CBED215E}" type="datetime1">
              <a:rPr lang="hr-HR" smtClean="0"/>
              <a:pPr/>
              <a:t>5.11.2014.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Prilagođeno 7">
      <a:dk1>
        <a:sysClr val="windowText" lastClr="000000"/>
      </a:dk1>
      <a:lt1>
        <a:srgbClr val="8DB3E2"/>
      </a:lt1>
      <a:dk2>
        <a:srgbClr val="1F497D"/>
      </a:dk2>
      <a:lt2>
        <a:srgbClr val="C6D9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204</Words>
  <Application>Microsoft Office PowerPoint</Application>
  <PresentationFormat>Prikaz na zaslonu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tema</vt:lpstr>
      <vt:lpstr>DRUŠTVENI ASPEKTI INTERNETA </vt:lpstr>
      <vt:lpstr>Slajd 2</vt:lpstr>
      <vt:lpstr>Slajd 3</vt:lpstr>
      <vt:lpstr>Slajd 4</vt:lpstr>
      <vt:lpstr>Slajd 5</vt:lpstr>
      <vt:lpstr>???????????????</vt:lpstr>
      <vt:lpstr>SOCIJALIZACIJA</vt:lpstr>
      <vt:lpstr>Slajd 8</vt:lpstr>
      <vt:lpstr>Čimbenici (agensi) socijalizacije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Intervju s sociologinjom Gianom Marović Zeko </vt:lpstr>
      <vt:lpstr>Slajd 19</vt:lpstr>
      <vt:lpstr>Popis 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DRUŠTVENI ASPEKT INTERNETA</dc:title>
  <dc:creator>Korisnik</dc:creator>
  <cp:lastModifiedBy>Korisnik</cp:lastModifiedBy>
  <cp:revision>30</cp:revision>
  <dcterms:created xsi:type="dcterms:W3CDTF">2014-11-04T22:57:34Z</dcterms:created>
  <dcterms:modified xsi:type="dcterms:W3CDTF">2014-11-05T10:25:03Z</dcterms:modified>
</cp:coreProperties>
</file>