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Default Extension="xlsx" ContentType="application/vnd.openxmlformats-officedocument.spreadsheetml.sheet"/>
  <Override PartName="/ppt/charts/chart3.xml" ContentType="application/vnd.openxmlformats-officedocument.drawingml.chart+xml"/>
  <Override PartName="/ppt/charts/chart4.xml" ContentType="application/vnd.openxmlformats-officedocument.drawingml.char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ppt/charts/chart1.xml" ContentType="application/vnd.openxmlformats-officedocument.drawingml.chart+xml"/>
  <Override PartName="/ppt/charts/chart2.xml" ContentType="application/vnd.openxmlformats-officedocument.drawingml.char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60" r:id="rId1"/>
  </p:sldMasterIdLst>
  <p:notesMasterIdLst>
    <p:notesMasterId r:id="rId18"/>
  </p:notesMasterIdLst>
  <p:sldIdLst>
    <p:sldId id="256" r:id="rId2"/>
    <p:sldId id="257" r:id="rId3"/>
    <p:sldId id="258" r:id="rId4"/>
    <p:sldId id="259" r:id="rId5"/>
    <p:sldId id="260" r:id="rId6"/>
    <p:sldId id="271" r:id="rId7"/>
    <p:sldId id="270" r:id="rId8"/>
    <p:sldId id="263" r:id="rId9"/>
    <p:sldId id="265" r:id="rId10"/>
    <p:sldId id="273" r:id="rId11"/>
    <p:sldId id="266" r:id="rId12"/>
    <p:sldId id="267" r:id="rId13"/>
    <p:sldId id="272" r:id="rId14"/>
    <p:sldId id="264" r:id="rId15"/>
    <p:sldId id="268" r:id="rId16"/>
    <p:sldId id="269" r:id="rId17"/>
  </p:sldIdLst>
  <p:sldSz cx="9144000" cy="6858000" type="screen4x3"/>
  <p:notesSz cx="6858000" cy="9144000"/>
  <p:defaultTextStyle>
    <a:defPPr>
      <a:defRPr lang="sr-Latn-R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 xmlns="">
          <a:srgbClr val="FF0000"/>
        </p14:laserClr>
      </p:ext>
      <p:ext uri="{2FDB2607-1784-4EEB-B798-7EB5836EED8A}">
        <p14:showMediaCtrls xmlns:p14="http://schemas.microsoft.com/office/powerpoint/2010/main" xmlns="" val="1"/>
      </p:ext>
    </p:extLst>
  </p:showPr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34" autoAdjust="0"/>
    <p:restoredTop sz="94718" autoAdjust="0"/>
  </p:normalViewPr>
  <p:slideViewPr>
    <p:cSldViewPr>
      <p:cViewPr>
        <p:scale>
          <a:sx n="70" d="100"/>
          <a:sy n="70" d="100"/>
        </p:scale>
        <p:origin x="-1380" y="-108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charts/_rels/chart1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Radni_list_programa_Microsoft_Office_Excel1.xlsx"/></Relationships>
</file>

<file path=ppt/charts/_rels/chart2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Radni_list_programa_Microsoft_Office_Excel2.xlsx"/></Relationships>
</file>

<file path=ppt/charts/_rels/chart3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Radni_list_programa_Microsoft_Office_Excel3.xlsx"/></Relationships>
</file>

<file path=ppt/charts/_rels/chart4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Radni_list_programa_Microsoft_Office_Excel4.xlsx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lang val="hr-HR"/>
  <c:chart>
    <c:title>
      <c:layout/>
    </c:title>
    <c:plotArea>
      <c:layout/>
      <c:pieChart>
        <c:varyColors val="1"/>
        <c:ser>
          <c:idx val="0"/>
          <c:order val="0"/>
          <c:tx>
            <c:strRef>
              <c:f>List1!$B$1</c:f>
              <c:strCache>
                <c:ptCount val="1"/>
                <c:pt idx="0">
                  <c:v>Da možete koristiti samo jednu društvenu mrežu, koju bi ste izabrali?</c:v>
                </c:pt>
              </c:strCache>
            </c:strRef>
          </c:tx>
          <c:cat>
            <c:strRef>
              <c:f>List1!$A$2:$A$5</c:f>
              <c:strCache>
                <c:ptCount val="4"/>
                <c:pt idx="0">
                  <c:v>Twitter</c:v>
                </c:pt>
                <c:pt idx="1">
                  <c:v>Facebook</c:v>
                </c:pt>
                <c:pt idx="2">
                  <c:v>Skype</c:v>
                </c:pt>
                <c:pt idx="3">
                  <c:v>Drugo</c:v>
                </c:pt>
              </c:strCache>
            </c:strRef>
          </c:cat>
          <c:val>
            <c:numRef>
              <c:f>List1!$B$2:$B$5</c:f>
              <c:numCache>
                <c:formatCode>General</c:formatCode>
                <c:ptCount val="4"/>
                <c:pt idx="0">
                  <c:v>4</c:v>
                </c:pt>
                <c:pt idx="1">
                  <c:v>90</c:v>
                </c:pt>
                <c:pt idx="2">
                  <c:v>7</c:v>
                </c:pt>
                <c:pt idx="3">
                  <c:v>11</c:v>
                </c:pt>
              </c:numCache>
            </c:numRef>
          </c:val>
        </c:ser>
        <c:dLbls/>
        <c:firstSliceAng val="0"/>
      </c:pieChart>
    </c:plotArea>
    <c:legend>
      <c:legendPos val="r"/>
      <c:layout/>
    </c:legend>
    <c:plotVisOnly val="1"/>
    <c:dispBlanksAs val="zero"/>
  </c:chart>
  <c:txPr>
    <a:bodyPr/>
    <a:lstStyle/>
    <a:p>
      <a:pPr>
        <a:defRPr sz="1800"/>
      </a:pPr>
      <a:endParaRPr lang="sr-Latn-CS"/>
    </a:p>
  </c:txPr>
  <c:externalData r:id="rId1"/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>
  <c:lang val="hr-HR"/>
  <c:chart>
    <c:title>
      <c:layout/>
    </c:title>
    <c:plotArea>
      <c:layout/>
      <c:pieChart>
        <c:varyColors val="1"/>
        <c:ser>
          <c:idx val="0"/>
          <c:order val="0"/>
          <c:tx>
            <c:strRef>
              <c:f>List1!$B$1</c:f>
              <c:strCache>
                <c:ptCount val="1"/>
                <c:pt idx="0">
                  <c:v>Vrijeme provedeno na Facebooku</c:v>
                </c:pt>
              </c:strCache>
            </c:strRef>
          </c:tx>
          <c:cat>
            <c:strRef>
              <c:f>List1!$A$2:$A$4</c:f>
              <c:strCache>
                <c:ptCount val="3"/>
                <c:pt idx="0">
                  <c:v>više od 3 sata</c:v>
                </c:pt>
                <c:pt idx="1">
                  <c:v>1-3 sata</c:v>
                </c:pt>
                <c:pt idx="2">
                  <c:v>manje od 1 sat</c:v>
                </c:pt>
              </c:strCache>
            </c:strRef>
          </c:cat>
          <c:val>
            <c:numRef>
              <c:f>List1!$B$2:$B$4</c:f>
              <c:numCache>
                <c:formatCode>General</c:formatCode>
                <c:ptCount val="3"/>
                <c:pt idx="0">
                  <c:v>50</c:v>
                </c:pt>
                <c:pt idx="1">
                  <c:v>22</c:v>
                </c:pt>
                <c:pt idx="2">
                  <c:v>8</c:v>
                </c:pt>
              </c:numCache>
            </c:numRef>
          </c:val>
        </c:ser>
        <c:dLbls/>
        <c:firstSliceAng val="0"/>
      </c:pieChart>
    </c:plotArea>
    <c:legend>
      <c:legendPos val="r"/>
      <c:layout/>
    </c:legend>
    <c:plotVisOnly val="1"/>
    <c:dispBlanksAs val="zero"/>
  </c:chart>
  <c:txPr>
    <a:bodyPr/>
    <a:lstStyle/>
    <a:p>
      <a:pPr>
        <a:defRPr sz="1800"/>
      </a:pPr>
      <a:endParaRPr lang="sr-Latn-CS"/>
    </a:p>
  </c:txPr>
  <c:externalData r:id="rId1"/>
</c:chartSpace>
</file>

<file path=ppt/charts/chart3.xml><?xml version="1.0" encoding="utf-8"?>
<c:chartSpace xmlns:c="http://schemas.openxmlformats.org/drawingml/2006/chart" xmlns:a="http://schemas.openxmlformats.org/drawingml/2006/main" xmlns:r="http://schemas.openxmlformats.org/officeDocument/2006/relationships">
  <c:lang val="hr-HR"/>
  <c:chart>
    <c:title>
      <c:tx>
        <c:rich>
          <a:bodyPr/>
          <a:lstStyle/>
          <a:p>
            <a:pPr>
              <a:defRPr/>
            </a:pPr>
            <a:r>
              <a:rPr lang="hr-HR" dirty="0"/>
              <a:t>Za što </a:t>
            </a:r>
            <a:r>
              <a:rPr lang="hr-HR" dirty="0" smtClean="0"/>
              <a:t>koristite </a:t>
            </a:r>
            <a:r>
              <a:rPr lang="hr-HR" dirty="0" err="1"/>
              <a:t>Facebook</a:t>
            </a:r>
            <a:r>
              <a:rPr lang="hr-HR" dirty="0"/>
              <a:t>?</a:t>
            </a:r>
          </a:p>
        </c:rich>
      </c:tx>
      <c:layout/>
    </c:title>
    <c:plotArea>
      <c:layout/>
      <c:pieChart>
        <c:varyColors val="1"/>
        <c:ser>
          <c:idx val="0"/>
          <c:order val="0"/>
          <c:tx>
            <c:strRef>
              <c:f>List1!$B$1</c:f>
              <c:strCache>
                <c:ptCount val="1"/>
                <c:pt idx="0">
                  <c:v>Za što se koristi Facebook?</c:v>
                </c:pt>
              </c:strCache>
            </c:strRef>
          </c:tx>
          <c:cat>
            <c:strRef>
              <c:f>List1!$A$2:$A$4</c:f>
              <c:strCache>
                <c:ptCount val="3"/>
                <c:pt idx="0">
                  <c:v>Komuniciranje</c:v>
                </c:pt>
                <c:pt idx="1">
                  <c:v>Zabava</c:v>
                </c:pt>
                <c:pt idx="2">
                  <c:v>Objavljivanje sadržaja</c:v>
                </c:pt>
              </c:strCache>
            </c:strRef>
          </c:cat>
          <c:val>
            <c:numRef>
              <c:f>List1!$B$2:$B$4</c:f>
              <c:numCache>
                <c:formatCode>General</c:formatCode>
                <c:ptCount val="3"/>
                <c:pt idx="0">
                  <c:v>53</c:v>
                </c:pt>
                <c:pt idx="1">
                  <c:v>17</c:v>
                </c:pt>
                <c:pt idx="2">
                  <c:v>10</c:v>
                </c:pt>
              </c:numCache>
            </c:numRef>
          </c:val>
        </c:ser>
        <c:dLbls/>
        <c:firstSliceAng val="0"/>
      </c:pieChart>
    </c:plotArea>
    <c:legend>
      <c:legendPos val="r"/>
      <c:layout/>
    </c:legend>
    <c:plotVisOnly val="1"/>
    <c:dispBlanksAs val="zero"/>
  </c:chart>
  <c:txPr>
    <a:bodyPr/>
    <a:lstStyle/>
    <a:p>
      <a:pPr>
        <a:defRPr sz="1800"/>
      </a:pPr>
      <a:endParaRPr lang="sr-Latn-CS"/>
    </a:p>
  </c:txPr>
  <c:externalData r:id="rId1"/>
</c:chartSpace>
</file>

<file path=ppt/charts/chart4.xml><?xml version="1.0" encoding="utf-8"?>
<c:chartSpace xmlns:c="http://schemas.openxmlformats.org/drawingml/2006/chart" xmlns:a="http://schemas.openxmlformats.org/drawingml/2006/main" xmlns:r="http://schemas.openxmlformats.org/officeDocument/2006/relationships">
  <c:lang val="hr-HR"/>
  <c:chart>
    <c:title>
      <c:layout/>
    </c:title>
    <c:plotArea>
      <c:layout/>
      <c:pieChart>
        <c:varyColors val="1"/>
        <c:ser>
          <c:idx val="0"/>
          <c:order val="0"/>
          <c:tx>
            <c:strRef>
              <c:f>List1!$B$1</c:f>
              <c:strCache>
                <c:ptCount val="1"/>
                <c:pt idx="0">
                  <c:v>Facebook je društvena mreža bez koje bi život bio ne zamisliv.</c:v>
                </c:pt>
              </c:strCache>
            </c:strRef>
          </c:tx>
          <c:cat>
            <c:strRef>
              <c:f>List1!$A$2:$A$3</c:f>
              <c:strCache>
                <c:ptCount val="2"/>
                <c:pt idx="0">
                  <c:v>Da</c:v>
                </c:pt>
                <c:pt idx="1">
                  <c:v>Ne</c:v>
                </c:pt>
              </c:strCache>
            </c:strRef>
          </c:cat>
          <c:val>
            <c:numRef>
              <c:f>List1!$B$2:$B$3</c:f>
              <c:numCache>
                <c:formatCode>General</c:formatCode>
                <c:ptCount val="2"/>
                <c:pt idx="0">
                  <c:v>52</c:v>
                </c:pt>
                <c:pt idx="1">
                  <c:v>25</c:v>
                </c:pt>
              </c:numCache>
            </c:numRef>
          </c:val>
        </c:ser>
        <c:dLbls/>
        <c:firstSliceAng val="0"/>
      </c:pieChart>
    </c:plotArea>
    <c:legend>
      <c:legendPos val="r"/>
      <c:layout/>
    </c:legend>
    <c:plotVisOnly val="1"/>
    <c:dispBlanksAs val="zero"/>
  </c:chart>
  <c:txPr>
    <a:bodyPr/>
    <a:lstStyle/>
    <a:p>
      <a:pPr>
        <a:defRPr sz="1800"/>
      </a:pPr>
      <a:endParaRPr lang="sr-Latn-CS"/>
    </a:p>
  </c:txPr>
  <c:externalData r:id="rId1"/>
</c:chartSpace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zervirano mjesto zaglavlj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hr-HR"/>
          </a:p>
        </p:txBody>
      </p:sp>
      <p:sp>
        <p:nvSpPr>
          <p:cNvPr id="3" name="Rezervirano mjesto datum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EF00950-DD52-4A7A-8EE3-B4D6CDAFA2BA}" type="datetimeFigureOut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4" name="Rezervirano mjesto slike slajda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hr-HR"/>
          </a:p>
        </p:txBody>
      </p:sp>
      <p:sp>
        <p:nvSpPr>
          <p:cNvPr id="5" name="Rezervirano mjesto bilježaka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hr-HR" smtClean="0"/>
              <a:t>Uredite stilove teksta matrice</a:t>
            </a:r>
          </a:p>
          <a:p>
            <a:pPr lvl="1"/>
            <a:r>
              <a:rPr lang="hr-HR" smtClean="0"/>
              <a:t>Druga razina</a:t>
            </a:r>
          </a:p>
          <a:p>
            <a:pPr lvl="2"/>
            <a:r>
              <a:rPr lang="hr-HR" smtClean="0"/>
              <a:t>Treća razina</a:t>
            </a:r>
          </a:p>
          <a:p>
            <a:pPr lvl="3"/>
            <a:r>
              <a:rPr lang="hr-HR" smtClean="0"/>
              <a:t>Četvrta razina</a:t>
            </a:r>
          </a:p>
          <a:p>
            <a:pPr lvl="4"/>
            <a:r>
              <a:rPr lang="hr-HR" smtClean="0"/>
              <a:t>Peta razina</a:t>
            </a:r>
            <a:endParaRPr lang="hr-HR"/>
          </a:p>
        </p:txBody>
      </p:sp>
      <p:sp>
        <p:nvSpPr>
          <p:cNvPr id="6" name="Rezervirano mjesto podnožja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hr-HR"/>
          </a:p>
        </p:txBody>
      </p:sp>
      <p:sp>
        <p:nvSpPr>
          <p:cNvPr id="7" name="Rezervirano mjesto broja slajda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25EB77A-00A5-40D7-9415-D7D9DC37CB18}" type="slidenum">
              <a:rPr lang="hr-HR" smtClean="0"/>
              <a:pPr/>
              <a:t>‹#›</a:t>
            </a:fld>
            <a:endParaRPr lang="hr-HR"/>
          </a:p>
        </p:txBody>
      </p:sp>
    </p:spTree>
    <p:extLst>
      <p:ext uri="{BB962C8B-B14F-4D97-AF65-F5344CB8AC3E}">
        <p14:creationId xmlns:p14="http://schemas.microsoft.com/office/powerpoint/2010/main" xmlns="" val="320383141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Naslovni slaj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Pravokutni trokut 9"/>
          <p:cNvSpPr/>
          <p:nvPr/>
        </p:nvSpPr>
        <p:spPr>
          <a:xfrm>
            <a:off x="-2" y="4664147"/>
            <a:ext cx="9151089" cy="0"/>
          </a:xfrm>
          <a:prstGeom prst="rtTriangle">
            <a:avLst/>
          </a:prstGeom>
          <a:gradFill flip="none" rotWithShape="1">
            <a:gsLst>
              <a:gs pos="0">
                <a:schemeClr val="accent1">
                  <a:shade val="35000"/>
                  <a:satMod val="170000"/>
                  <a:alpha val="100000"/>
                </a:schemeClr>
              </a:gs>
              <a:gs pos="55000">
                <a:schemeClr val="accent1">
                  <a:tint val="90000"/>
                  <a:satMod val="150000"/>
                  <a:alpha val="100000"/>
                </a:schemeClr>
              </a:gs>
              <a:gs pos="100000">
                <a:schemeClr val="accent1">
                  <a:shade val="35000"/>
                  <a:satMod val="170000"/>
                  <a:alpha val="100000"/>
                </a:schemeClr>
              </a:gs>
            </a:gsLst>
            <a:lin ang="3000000" scaled="1"/>
            <a:tileRect/>
          </a:gradFill>
          <a:ln w="127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Naslov 8"/>
          <p:cNvSpPr>
            <a:spLocks noGrp="1"/>
          </p:cNvSpPr>
          <p:nvPr>
            <p:ph type="ctrTitle"/>
          </p:nvPr>
        </p:nvSpPr>
        <p:spPr>
          <a:xfrm>
            <a:off x="685800" y="1752601"/>
            <a:ext cx="7772400" cy="1829761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defRPr sz="4800" b="1">
                <a:solidFill>
                  <a:schemeClr val="tx2"/>
                </a:solidFill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hr-HR" smtClean="0"/>
              <a:t>Uredite stil naslova matrice</a:t>
            </a:r>
            <a:endParaRPr kumimoji="0" lang="en-US"/>
          </a:p>
        </p:txBody>
      </p:sp>
      <p:sp>
        <p:nvSpPr>
          <p:cNvPr id="17" name="Podnaslov 16"/>
          <p:cNvSpPr>
            <a:spLocks noGrp="1"/>
          </p:cNvSpPr>
          <p:nvPr>
            <p:ph type="subTitle" idx="1"/>
          </p:nvPr>
        </p:nvSpPr>
        <p:spPr>
          <a:xfrm>
            <a:off x="685800" y="3611607"/>
            <a:ext cx="7772400" cy="1199704"/>
          </a:xfrm>
        </p:spPr>
        <p:txBody>
          <a:bodyPr lIns="45720" rIns="45720"/>
          <a:lstStyle>
            <a:lvl1pPr marL="0" marR="64008" indent="0" algn="r">
              <a:buNone/>
              <a:defRPr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hr-HR" smtClean="0"/>
              <a:t>Uredite stil podnaslova matrice</a:t>
            </a:r>
            <a:endParaRPr kumimoji="0" lang="en-US"/>
          </a:p>
        </p:txBody>
      </p:sp>
      <p:grpSp>
        <p:nvGrpSpPr>
          <p:cNvPr id="2" name="Grupa 1"/>
          <p:cNvGrpSpPr/>
          <p:nvPr/>
        </p:nvGrpSpPr>
        <p:grpSpPr>
          <a:xfrm>
            <a:off x="-3765" y="4953000"/>
            <a:ext cx="9147765" cy="1912088"/>
            <a:chOff x="-3765" y="4832896"/>
            <a:chExt cx="9147765" cy="2032192"/>
          </a:xfrm>
        </p:grpSpPr>
        <p:sp>
          <p:nvSpPr>
            <p:cNvPr id="7" name="Prostoručno 6"/>
            <p:cNvSpPr>
              <a:spLocks/>
            </p:cNvSpPr>
            <p:nvPr/>
          </p:nvSpPr>
          <p:spPr bwMode="auto">
            <a:xfrm>
              <a:off x="1687513" y="4832896"/>
              <a:ext cx="7456487" cy="518816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4697" y="0"/>
                </a:cxn>
                <a:cxn ang="0">
                  <a:pos x="4697" y="367"/>
                </a:cxn>
                <a:cxn ang="0">
                  <a:pos x="0" y="218"/>
                </a:cxn>
                <a:cxn ang="0">
                  <a:pos x="4697" y="0"/>
                </a:cxn>
              </a:cxnLst>
              <a:rect l="0" t="0" r="0" b="0"/>
              <a:pathLst>
                <a:path w="4697" h="367">
                  <a:moveTo>
                    <a:pt x="4697" y="0"/>
                  </a:moveTo>
                  <a:lnTo>
                    <a:pt x="4697" y="367"/>
                  </a:lnTo>
                  <a:lnTo>
                    <a:pt x="0" y="218"/>
                  </a:lnTo>
                  <a:lnTo>
                    <a:pt x="4697" y="0"/>
                  </a:lnTo>
                  <a:close/>
                </a:path>
              </a:pathLst>
            </a:custGeom>
            <a:solidFill>
              <a:schemeClr val="accent1">
                <a:tint val="65000"/>
                <a:satMod val="115000"/>
                <a:alpha val="40000"/>
              </a:scheme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>
              <a:extLst/>
            </a:lstStyle>
            <a:p>
              <a:endParaRPr kumimoji="0" lang="en-US"/>
            </a:p>
          </p:txBody>
        </p:sp>
        <p:sp>
          <p:nvSpPr>
            <p:cNvPr id="8" name="Prostoručno 7"/>
            <p:cNvSpPr>
              <a:spLocks/>
            </p:cNvSpPr>
            <p:nvPr/>
          </p:nvSpPr>
          <p:spPr bwMode="auto">
            <a:xfrm>
              <a:off x="35443" y="5135526"/>
              <a:ext cx="9108557" cy="838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5760" y="0"/>
                </a:cxn>
                <a:cxn ang="0">
                  <a:pos x="5760" y="528"/>
                </a:cxn>
                <a:cxn ang="0">
                  <a:pos x="48" y="0"/>
                </a:cxn>
              </a:cxnLst>
              <a:rect l="0" t="0" r="0" b="0"/>
              <a:pathLst>
                <a:path w="5760" h="528">
                  <a:moveTo>
                    <a:pt x="0" y="0"/>
                  </a:moveTo>
                  <a:lnTo>
                    <a:pt x="5760" y="0"/>
                  </a:lnTo>
                  <a:lnTo>
                    <a:pt x="5760" y="528"/>
                  </a:lnTo>
                  <a:lnTo>
                    <a:pt x="48" y="0"/>
                  </a:lnTo>
                </a:path>
              </a:pathLst>
            </a:custGeom>
            <a:solidFill>
              <a:srgbClr val="000000">
                <a:alpha val="100000"/>
              </a:srgb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>
              <a:extLst/>
            </a:lstStyle>
            <a:p>
              <a:endParaRPr kumimoji="0" lang="en-US"/>
            </a:p>
          </p:txBody>
        </p:sp>
        <p:sp>
          <p:nvSpPr>
            <p:cNvPr id="11" name="Prostoručno 10"/>
            <p:cNvSpPr>
              <a:spLocks/>
            </p:cNvSpPr>
            <p:nvPr/>
          </p:nvSpPr>
          <p:spPr bwMode="auto">
            <a:xfrm>
              <a:off x="0" y="4883888"/>
              <a:ext cx="9144000" cy="1981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0" y="1248"/>
                </a:cxn>
                <a:cxn ang="0">
                  <a:pos x="5760" y="1248"/>
                </a:cxn>
                <a:cxn ang="0">
                  <a:pos x="5760" y="528"/>
                </a:cxn>
                <a:cxn ang="0">
                  <a:pos x="0" y="0"/>
                </a:cxn>
              </a:cxnLst>
              <a:rect l="0" t="0" r="0" b="0"/>
              <a:pathLst>
                <a:path w="5760" h="1248">
                  <a:moveTo>
                    <a:pt x="0" y="0"/>
                  </a:moveTo>
                  <a:lnTo>
                    <a:pt x="0" y="1248"/>
                  </a:lnTo>
                  <a:lnTo>
                    <a:pt x="5760" y="1248"/>
                  </a:lnTo>
                  <a:lnTo>
                    <a:pt x="5760" y="528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2" cstate="print">
                <a:alphaModFix amt="50000"/>
              </a:blip>
              <a:tile tx="0" ty="0" sx="50000" sy="50000" flip="none" algn="t"/>
            </a:blipFill>
            <a:ln w="12700" cap="rnd" cmpd="thickThin" algn="ctr">
              <a:noFill/>
              <a:prstDash val="solid"/>
            </a:ln>
            <a:effectLst>
              <a:fillOverlay blend="mult">
                <a:gradFill flip="none" rotWithShape="1">
                  <a:gsLst>
                    <a:gs pos="0">
                      <a:schemeClr val="accent1">
                        <a:shade val="20000"/>
                        <a:satMod val="176000"/>
                        <a:alpha val="100000"/>
                      </a:schemeClr>
                    </a:gs>
                    <a:gs pos="18000">
                      <a:schemeClr val="accent1">
                        <a:shade val="48000"/>
                        <a:satMod val="153000"/>
                        <a:alpha val="100000"/>
                      </a:schemeClr>
                    </a:gs>
                    <a:gs pos="43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45000">
                      <a:schemeClr val="accent1">
                        <a:tint val="85000"/>
                        <a:satMod val="150000"/>
                        <a:alpha val="100000"/>
                      </a:schemeClr>
                    </a:gs>
                    <a:gs pos="50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79000">
                      <a:schemeClr val="accent1">
                        <a:shade val="53000"/>
                        <a:satMod val="150000"/>
                        <a:alpha val="100000"/>
                      </a:schemeClr>
                    </a:gs>
                    <a:gs pos="100000">
                      <a:schemeClr val="accent1">
                        <a:shade val="25000"/>
                        <a:satMod val="170000"/>
                        <a:alpha val="100000"/>
                      </a:schemeClr>
                    </a:gs>
                  </a:gsLst>
                  <a:lin ang="450000" scaled="1"/>
                  <a:tileRect/>
                </a:gradFill>
              </a:fillOverlay>
            </a:effectLst>
          </p:spPr>
          <p:style>
            <a:lnRef idx="3">
              <a:schemeClr val="lt1"/>
            </a:lnRef>
            <a:fillRef idx="1">
              <a:schemeClr val="accent1"/>
            </a:fillRef>
            <a:effectRef idx="1">
              <a:schemeClr val="accent1"/>
            </a:effectRef>
            <a:fontRef idx="minor">
              <a:schemeClr val="lt1"/>
            </a:fontRef>
          </p:style>
          <p:txBody>
            <a:bodyPr vert="horz" wrap="square" lIns="91440" tIns="45720" rIns="91440" bIns="45720" anchor="ctr" compatLnSpc="1"/>
            <a:lstStyle>
              <a:extLst/>
            </a:lstStyle>
            <a:p>
              <a:pPr algn="ctr" eaLnBrk="1" latinLnBrk="0" hangingPunct="1"/>
              <a:endParaRPr kumimoji="0" lang="en-US"/>
            </a:p>
          </p:txBody>
        </p:sp>
        <p:cxnSp>
          <p:nvCxnSpPr>
            <p:cNvPr id="12" name="Ravni poveznik 11"/>
            <p:cNvCxnSpPr/>
            <p:nvPr/>
          </p:nvCxnSpPr>
          <p:spPr>
            <a:xfrm>
              <a:off x="-3765" y="4880373"/>
              <a:ext cx="9147765" cy="839943"/>
            </a:xfrm>
            <a:prstGeom prst="line">
              <a:avLst/>
            </a:prstGeom>
            <a:noFill/>
            <a:ln w="12065" cap="flat" cmpd="sng" algn="ctr">
              <a:gradFill>
                <a:gsLst>
                  <a:gs pos="45000">
                    <a:schemeClr val="accent1">
                      <a:tint val="70000"/>
                      <a:satMod val="110000"/>
                    </a:schemeClr>
                  </a:gs>
                  <a:gs pos="15000">
                    <a:schemeClr val="accent1">
                      <a:shade val="40000"/>
                      <a:satMod val="110000"/>
                    </a:schemeClr>
                  </a:gs>
                </a:gsLst>
                <a:lin ang="5400000" scaled="1"/>
              </a:gradFill>
              <a:prstDash val="solid"/>
              <a:miter lim="800000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0" name="Rezervirano mjesto datuma 29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DD8F3D98-6FCB-42AF-BE3F-C8EEAF8FC55E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19" name="Rezervirano mjesto podnožja 18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accent1">
                    <a:tint val="20000"/>
                  </a:schemeClr>
                </a:solidFill>
              </a:defRPr>
            </a:lvl1pPr>
            <a:extLst/>
          </a:lstStyle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27" name="Rezervirano mjesto broja slajda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93AA5383-F181-43A0-A1D7-D1F39D7F56A2}" type="slidenum">
              <a:rPr lang="hr-HR" smtClean="0"/>
              <a:pPr/>
              <a:t>‹#›</a:t>
            </a:fld>
            <a:endParaRPr lang="hr-HR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slov i sadržaj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zervirano mjesto sadržaja 2"/>
          <p:cNvSpPr>
            <a:spLocks noGrp="1"/>
          </p:cNvSpPr>
          <p:nvPr>
            <p:ph idx="1"/>
          </p:nvPr>
        </p:nvSpPr>
        <p:spPr/>
        <p:txBody>
          <a:bodyPr/>
          <a:lstStyle>
            <a:extLst/>
          </a:lstStyle>
          <a:p>
            <a:pPr lvl="0" eaLnBrk="1" latinLnBrk="0" hangingPunct="1"/>
            <a:r>
              <a:rPr lang="hr-HR" smtClean="0"/>
              <a:t>Uredite stilove teksta matrice</a:t>
            </a:r>
          </a:p>
          <a:p>
            <a:pPr lvl="1" eaLnBrk="1" latinLnBrk="0" hangingPunct="1"/>
            <a:r>
              <a:rPr lang="hr-HR" smtClean="0"/>
              <a:t>Druga razina</a:t>
            </a:r>
          </a:p>
          <a:p>
            <a:pPr lvl="2" eaLnBrk="1" latinLnBrk="0" hangingPunct="1"/>
            <a:r>
              <a:rPr lang="hr-HR" smtClean="0"/>
              <a:t>Treća razina</a:t>
            </a:r>
          </a:p>
          <a:p>
            <a:pPr lvl="3" eaLnBrk="1" latinLnBrk="0" hangingPunct="1"/>
            <a:r>
              <a:rPr lang="hr-HR" smtClean="0"/>
              <a:t>Četvrta razina</a:t>
            </a:r>
          </a:p>
          <a:p>
            <a:pPr lvl="4" eaLnBrk="1" latinLnBrk="0" hangingPunct="1"/>
            <a:r>
              <a:rPr lang="hr-HR" smtClean="0"/>
              <a:t>Peta razina</a:t>
            </a:r>
            <a:endParaRPr kumimoji="0" lang="en-US"/>
          </a:p>
        </p:txBody>
      </p:sp>
      <p:sp>
        <p:nvSpPr>
          <p:cNvPr id="4" name="Rezervirano mjesto datuma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76995A49-B3DE-40DE-AA8D-614B649C95FC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5" name="Rezervirano mjesto podnožja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6" name="Rezervirano mjesto broja slajd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93AA5383-F181-43A0-A1D7-D1F39D7F56A2}" type="slidenum">
              <a:rPr lang="hr-HR" smtClean="0"/>
              <a:pPr/>
              <a:t>‹#›</a:t>
            </a:fld>
            <a:endParaRPr lang="hr-HR"/>
          </a:p>
        </p:txBody>
      </p:sp>
      <p:sp>
        <p:nvSpPr>
          <p:cNvPr id="7" name="Naslov 6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hr-HR" smtClean="0"/>
              <a:t>Uredite stil naslova matrice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Zaglavlje odjeljka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slov 1"/>
          <p:cNvSpPr>
            <a:spLocks noGrp="1"/>
          </p:cNvSpPr>
          <p:nvPr>
            <p:ph type="title"/>
          </p:nvPr>
        </p:nvSpPr>
        <p:spPr>
          <a:xfrm>
            <a:off x="722376" y="1059712"/>
            <a:ext cx="7772400" cy="1828800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buNone/>
              <a:defRPr sz="4800" b="1" cap="none" baseline="0"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hr-HR" smtClean="0"/>
              <a:t>Uredite stil naslova matrice</a:t>
            </a:r>
            <a:endParaRPr kumimoji="0" lang="en-US"/>
          </a:p>
        </p:txBody>
      </p:sp>
      <p:sp>
        <p:nvSpPr>
          <p:cNvPr id="3" name="Rezervirano mjesto teksta 2"/>
          <p:cNvSpPr>
            <a:spLocks noGrp="1"/>
          </p:cNvSpPr>
          <p:nvPr>
            <p:ph type="body" idx="1"/>
          </p:nvPr>
        </p:nvSpPr>
        <p:spPr>
          <a:xfrm>
            <a:off x="3922713" y="2931712"/>
            <a:ext cx="4572000" cy="1454888"/>
          </a:xfrm>
        </p:spPr>
        <p:txBody>
          <a:bodyPr lIns="91440" rIns="91440" anchor="t"/>
          <a:lstStyle>
            <a:lvl1pPr marL="0" indent="0" algn="l">
              <a:buNone/>
              <a:defRPr sz="23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hr-HR" smtClean="0"/>
              <a:t>Uredite stilove teksta matrice</a:t>
            </a:r>
          </a:p>
        </p:txBody>
      </p:sp>
      <p:sp>
        <p:nvSpPr>
          <p:cNvPr id="4" name="Rezervirano mjesto datuma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5647BFA-5D10-4345-A3F9-DDB3F6A10A0F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5" name="Rezervirano mjesto podnožja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6" name="Rezervirano mjesto broja slajd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93AA5383-F181-43A0-A1D7-D1F39D7F56A2}" type="slidenum">
              <a:rPr lang="hr-HR" smtClean="0"/>
              <a:pPr/>
              <a:t>‹#›</a:t>
            </a:fld>
            <a:endParaRPr lang="hr-HR"/>
          </a:p>
        </p:txBody>
      </p:sp>
      <p:sp>
        <p:nvSpPr>
          <p:cNvPr id="7" name="Ševron 6"/>
          <p:cNvSpPr/>
          <p:nvPr/>
        </p:nvSpPr>
        <p:spPr>
          <a:xfrm>
            <a:off x="3636680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  <p:sp>
        <p:nvSpPr>
          <p:cNvPr id="8" name="Ševron 7"/>
          <p:cNvSpPr/>
          <p:nvPr/>
        </p:nvSpPr>
        <p:spPr>
          <a:xfrm>
            <a:off x="3450264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sadržaja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zervirano mjesto sadržaja 2"/>
          <p:cNvSpPr>
            <a:spLocks noGrp="1"/>
          </p:cNvSpPr>
          <p:nvPr>
            <p:ph sz="half" idx="1"/>
          </p:nvPr>
        </p:nvSpPr>
        <p:spPr>
          <a:xfrm>
            <a:off x="457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hr-HR" smtClean="0"/>
              <a:t>Uredite stilove teksta matrice</a:t>
            </a:r>
          </a:p>
          <a:p>
            <a:pPr lvl="1" eaLnBrk="1" latinLnBrk="0" hangingPunct="1"/>
            <a:r>
              <a:rPr lang="hr-HR" smtClean="0"/>
              <a:t>Druga razina</a:t>
            </a:r>
          </a:p>
          <a:p>
            <a:pPr lvl="2" eaLnBrk="1" latinLnBrk="0" hangingPunct="1"/>
            <a:r>
              <a:rPr lang="hr-HR" smtClean="0"/>
              <a:t>Treća razina</a:t>
            </a:r>
          </a:p>
          <a:p>
            <a:pPr lvl="3" eaLnBrk="1" latinLnBrk="0" hangingPunct="1"/>
            <a:r>
              <a:rPr lang="hr-HR" smtClean="0"/>
              <a:t>Četvrta razina</a:t>
            </a:r>
          </a:p>
          <a:p>
            <a:pPr lvl="4" eaLnBrk="1" latinLnBrk="0" hangingPunct="1"/>
            <a:r>
              <a:rPr lang="hr-HR" smtClean="0"/>
              <a:t>Peta razina</a:t>
            </a:r>
            <a:endParaRPr kumimoji="0" lang="en-US"/>
          </a:p>
        </p:txBody>
      </p:sp>
      <p:sp>
        <p:nvSpPr>
          <p:cNvPr id="4" name="Rezervirano mjesto sadržaja 3"/>
          <p:cNvSpPr>
            <a:spLocks noGrp="1"/>
          </p:cNvSpPr>
          <p:nvPr>
            <p:ph sz="half" idx="2"/>
          </p:nvPr>
        </p:nvSpPr>
        <p:spPr>
          <a:xfrm>
            <a:off x="4648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hr-HR" smtClean="0"/>
              <a:t>Uredite stilove teksta matrice</a:t>
            </a:r>
          </a:p>
          <a:p>
            <a:pPr lvl="1" eaLnBrk="1" latinLnBrk="0" hangingPunct="1"/>
            <a:r>
              <a:rPr lang="hr-HR" smtClean="0"/>
              <a:t>Druga razina</a:t>
            </a:r>
          </a:p>
          <a:p>
            <a:pPr lvl="2" eaLnBrk="1" latinLnBrk="0" hangingPunct="1"/>
            <a:r>
              <a:rPr lang="hr-HR" smtClean="0"/>
              <a:t>Treća razina</a:t>
            </a:r>
          </a:p>
          <a:p>
            <a:pPr lvl="3" eaLnBrk="1" latinLnBrk="0" hangingPunct="1"/>
            <a:r>
              <a:rPr lang="hr-HR" smtClean="0"/>
              <a:t>Četvrta razina</a:t>
            </a:r>
          </a:p>
          <a:p>
            <a:pPr lvl="4" eaLnBrk="1" latinLnBrk="0" hangingPunct="1"/>
            <a:r>
              <a:rPr lang="hr-HR" smtClean="0"/>
              <a:t>Peta razina</a:t>
            </a:r>
            <a:endParaRPr kumimoji="0" lang="en-US"/>
          </a:p>
        </p:txBody>
      </p:sp>
      <p:sp>
        <p:nvSpPr>
          <p:cNvPr id="5" name="Rezervirano mjesto datuma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5E1CAD6E-58F2-4CEF-AABF-524DDC7F4F65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6" name="Rezervirano mjesto podnožja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7" name="Rezervirano mjesto broja slajd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93AA5383-F181-43A0-A1D7-D1F39D7F56A2}" type="slidenum">
              <a:rPr lang="hr-HR" smtClean="0"/>
              <a:pPr/>
              <a:t>‹#›</a:t>
            </a:fld>
            <a:endParaRPr lang="hr-HR"/>
          </a:p>
        </p:txBody>
      </p:sp>
      <p:sp>
        <p:nvSpPr>
          <p:cNvPr id="8" name="Naslov 7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hr-HR" smtClean="0"/>
              <a:t>Uredite stil naslova matrice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Usporedba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slov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8229600" cy="1143000"/>
          </a:xfrm>
        </p:spPr>
        <p:txBody>
          <a:bodyPr anchor="ctr"/>
          <a:lstStyle>
            <a:lvl1pPr>
              <a:defRPr/>
            </a:lvl1pPr>
            <a:extLst/>
          </a:lstStyle>
          <a:p>
            <a:r>
              <a:rPr kumimoji="0" lang="hr-HR" smtClean="0"/>
              <a:t>Uredite stil naslova matrice</a:t>
            </a:r>
            <a:endParaRPr kumimoji="0" lang="en-US"/>
          </a:p>
        </p:txBody>
      </p:sp>
      <p:sp>
        <p:nvSpPr>
          <p:cNvPr id="3" name="Rezervirano mjesto teksta 2"/>
          <p:cNvSpPr>
            <a:spLocks noGrp="1"/>
          </p:cNvSpPr>
          <p:nvPr>
            <p:ph type="body" idx="1"/>
          </p:nvPr>
        </p:nvSpPr>
        <p:spPr>
          <a:xfrm>
            <a:off x="457200" y="5410200"/>
            <a:ext cx="4040188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hr-HR" smtClean="0"/>
              <a:t>Uredite stilove teksta matrice</a:t>
            </a:r>
          </a:p>
        </p:txBody>
      </p:sp>
      <p:sp>
        <p:nvSpPr>
          <p:cNvPr id="4" name="Rezervirano mjesto teksta 3"/>
          <p:cNvSpPr>
            <a:spLocks noGrp="1"/>
          </p:cNvSpPr>
          <p:nvPr>
            <p:ph type="body" sz="half" idx="3"/>
          </p:nvPr>
        </p:nvSpPr>
        <p:spPr>
          <a:xfrm>
            <a:off x="4645026" y="5410200"/>
            <a:ext cx="4041775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hr-HR" smtClean="0"/>
              <a:t>Uredite stilove teksta matrice</a:t>
            </a:r>
          </a:p>
        </p:txBody>
      </p:sp>
      <p:sp>
        <p:nvSpPr>
          <p:cNvPr id="5" name="Rezervirano mjesto sadržaja 4"/>
          <p:cNvSpPr>
            <a:spLocks noGrp="1"/>
          </p:cNvSpPr>
          <p:nvPr>
            <p:ph sz="quarter" idx="2"/>
          </p:nvPr>
        </p:nvSpPr>
        <p:spPr>
          <a:xfrm>
            <a:off x="457200" y="1444294"/>
            <a:ext cx="4040188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hr-HR" smtClean="0"/>
              <a:t>Uredite stilove teksta matrice</a:t>
            </a:r>
          </a:p>
          <a:p>
            <a:pPr lvl="1" eaLnBrk="1" latinLnBrk="0" hangingPunct="1"/>
            <a:r>
              <a:rPr lang="hr-HR" smtClean="0"/>
              <a:t>Druga razina</a:t>
            </a:r>
          </a:p>
          <a:p>
            <a:pPr lvl="2" eaLnBrk="1" latinLnBrk="0" hangingPunct="1"/>
            <a:r>
              <a:rPr lang="hr-HR" smtClean="0"/>
              <a:t>Treća razina</a:t>
            </a:r>
          </a:p>
          <a:p>
            <a:pPr lvl="3" eaLnBrk="1" latinLnBrk="0" hangingPunct="1"/>
            <a:r>
              <a:rPr lang="hr-HR" smtClean="0"/>
              <a:t>Četvrta razina</a:t>
            </a:r>
          </a:p>
          <a:p>
            <a:pPr lvl="4" eaLnBrk="1" latinLnBrk="0" hangingPunct="1"/>
            <a:r>
              <a:rPr lang="hr-HR" smtClean="0"/>
              <a:t>Peta razina</a:t>
            </a:r>
            <a:endParaRPr kumimoji="0" lang="en-US"/>
          </a:p>
        </p:txBody>
      </p:sp>
      <p:sp>
        <p:nvSpPr>
          <p:cNvPr id="6" name="Rezervirano mjesto sadržaja 5"/>
          <p:cNvSpPr>
            <a:spLocks noGrp="1"/>
          </p:cNvSpPr>
          <p:nvPr>
            <p:ph sz="quarter" idx="4"/>
          </p:nvPr>
        </p:nvSpPr>
        <p:spPr>
          <a:xfrm>
            <a:off x="4645025" y="1444294"/>
            <a:ext cx="4041775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spcBef>
                <a:spcPts val="0"/>
              </a:spcBef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hr-HR" smtClean="0"/>
              <a:t>Uredite stilove teksta matrice</a:t>
            </a:r>
          </a:p>
          <a:p>
            <a:pPr lvl="1" eaLnBrk="1" latinLnBrk="0" hangingPunct="1"/>
            <a:r>
              <a:rPr lang="hr-HR" smtClean="0"/>
              <a:t>Druga razina</a:t>
            </a:r>
          </a:p>
          <a:p>
            <a:pPr lvl="2" eaLnBrk="1" latinLnBrk="0" hangingPunct="1"/>
            <a:r>
              <a:rPr lang="hr-HR" smtClean="0"/>
              <a:t>Treća razina</a:t>
            </a:r>
          </a:p>
          <a:p>
            <a:pPr lvl="3" eaLnBrk="1" latinLnBrk="0" hangingPunct="1"/>
            <a:r>
              <a:rPr lang="hr-HR" smtClean="0"/>
              <a:t>Četvrta razina</a:t>
            </a:r>
          </a:p>
          <a:p>
            <a:pPr lvl="4" eaLnBrk="1" latinLnBrk="0" hangingPunct="1"/>
            <a:r>
              <a:rPr lang="hr-HR" smtClean="0"/>
              <a:t>Peta razina</a:t>
            </a:r>
            <a:endParaRPr kumimoji="0" lang="en-US"/>
          </a:p>
        </p:txBody>
      </p:sp>
      <p:sp>
        <p:nvSpPr>
          <p:cNvPr id="7" name="Rezervirano mjesto datuma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2029C987-68EE-4070-A9A2-09E27843C2F8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8" name="Rezervirano mjesto podnožja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9" name="Rezervirano mjesto broja slajda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93AA5383-F181-43A0-A1D7-D1F39D7F56A2}" type="slidenum">
              <a:rPr lang="hr-HR" smtClean="0"/>
              <a:pPr/>
              <a:t>‹#›</a:t>
            </a:fld>
            <a:endParaRPr lang="hr-HR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amo naslov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zervirano mjesto datuma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9D029A2E-9D26-457A-A763-B302AB5E2976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4" name="Rezervirano mjesto podnožja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5" name="Rezervirano mjesto broja slajda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93AA5383-F181-43A0-A1D7-D1F39D7F56A2}" type="slidenum">
              <a:rPr lang="hr-HR" smtClean="0"/>
              <a:pPr/>
              <a:t>‹#›</a:t>
            </a:fld>
            <a:endParaRPr lang="hr-HR"/>
          </a:p>
        </p:txBody>
      </p:sp>
      <p:sp>
        <p:nvSpPr>
          <p:cNvPr id="6" name="Naslov 5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hr-HR" smtClean="0"/>
              <a:t>Uredite stil naslova matrice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azn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zervirano mjesto datuma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87F1B3D6-E289-491F-8788-F39D9BC7D6AB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3" name="Rezervirano mjesto podnožja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4" name="Rezervirano mjesto broja slajda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93AA5383-F181-43A0-A1D7-D1F39D7F56A2}" type="slidenum">
              <a:rPr lang="hr-HR" smtClean="0"/>
              <a:pPr/>
              <a:t>‹#›</a:t>
            </a:fld>
            <a:endParaRPr lang="hr-HR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Sadržaj s opisom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slov 1"/>
          <p:cNvSpPr>
            <a:spLocks noGrp="1"/>
          </p:cNvSpPr>
          <p:nvPr>
            <p:ph type="title"/>
          </p:nvPr>
        </p:nvSpPr>
        <p:spPr>
          <a:xfrm>
            <a:off x="914400" y="4876800"/>
            <a:ext cx="7481776" cy="457200"/>
          </a:xfrm>
        </p:spPr>
        <p:txBody>
          <a:bodyPr vert="horz" anchor="t">
            <a:noAutofit/>
            <a:sp3d prstMaterial="softEdge">
              <a:bevelT w="0" h="0"/>
            </a:sp3d>
          </a:bodyPr>
          <a:lstStyle>
            <a:lvl1pPr algn="r">
              <a:buNone/>
              <a:defRPr sz="2500" b="0">
                <a:solidFill>
                  <a:schemeClr val="accent1"/>
                </a:solidFill>
                <a:effectLst/>
              </a:defRPr>
            </a:lvl1pPr>
            <a:extLst/>
          </a:lstStyle>
          <a:p>
            <a:r>
              <a:rPr kumimoji="0" lang="hr-HR" smtClean="0"/>
              <a:t>Uredite stil naslova matrice</a:t>
            </a:r>
            <a:endParaRPr kumimoji="0" lang="en-US"/>
          </a:p>
        </p:txBody>
      </p:sp>
      <p:sp>
        <p:nvSpPr>
          <p:cNvPr id="3" name="Rezervirano mjesto teksta 2"/>
          <p:cNvSpPr>
            <a:spLocks noGrp="1"/>
          </p:cNvSpPr>
          <p:nvPr>
            <p:ph type="body" idx="2"/>
          </p:nvPr>
        </p:nvSpPr>
        <p:spPr>
          <a:xfrm>
            <a:off x="4419600" y="5355102"/>
            <a:ext cx="3974592" cy="914400"/>
          </a:xfrm>
        </p:spPr>
        <p:txBody>
          <a:bodyPr/>
          <a:lstStyle>
            <a:lvl1pPr marL="0" indent="0" algn="r">
              <a:buNone/>
              <a:defRPr sz="16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 eaLnBrk="1" latinLnBrk="0" hangingPunct="1"/>
            <a:r>
              <a:rPr kumimoji="0" lang="hr-HR" smtClean="0"/>
              <a:t>Uredite stilove teksta matrice</a:t>
            </a:r>
          </a:p>
        </p:txBody>
      </p:sp>
      <p:sp>
        <p:nvSpPr>
          <p:cNvPr id="4" name="Rezervirano mjesto sadržaja 3"/>
          <p:cNvSpPr>
            <a:spLocks noGrp="1"/>
          </p:cNvSpPr>
          <p:nvPr>
            <p:ph sz="half" idx="1"/>
          </p:nvPr>
        </p:nvSpPr>
        <p:spPr>
          <a:xfrm>
            <a:off x="914400" y="274320"/>
            <a:ext cx="7479792" cy="45720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hr-HR" smtClean="0"/>
              <a:t>Uredite stilove teksta matrice</a:t>
            </a:r>
          </a:p>
          <a:p>
            <a:pPr lvl="1" eaLnBrk="1" latinLnBrk="0" hangingPunct="1"/>
            <a:r>
              <a:rPr lang="hr-HR" smtClean="0"/>
              <a:t>Druga razina</a:t>
            </a:r>
          </a:p>
          <a:p>
            <a:pPr lvl="2" eaLnBrk="1" latinLnBrk="0" hangingPunct="1"/>
            <a:r>
              <a:rPr lang="hr-HR" smtClean="0"/>
              <a:t>Treća razina</a:t>
            </a:r>
          </a:p>
          <a:p>
            <a:pPr lvl="3" eaLnBrk="1" latinLnBrk="0" hangingPunct="1"/>
            <a:r>
              <a:rPr lang="hr-HR" smtClean="0"/>
              <a:t>Četvrta razina</a:t>
            </a:r>
          </a:p>
          <a:p>
            <a:pPr lvl="4" eaLnBrk="1" latinLnBrk="0" hangingPunct="1"/>
            <a:r>
              <a:rPr lang="hr-HR" smtClean="0"/>
              <a:t>Peta razina</a:t>
            </a:r>
            <a:endParaRPr kumimoji="0" lang="en-US"/>
          </a:p>
        </p:txBody>
      </p:sp>
      <p:sp>
        <p:nvSpPr>
          <p:cNvPr id="5" name="Rezervirano mjesto datuma 4"/>
          <p:cNvSpPr>
            <a:spLocks noGrp="1"/>
          </p:cNvSpPr>
          <p:nvPr>
            <p:ph type="dt" sz="half" idx="10"/>
          </p:nvPr>
        </p:nvSpPr>
        <p:spPr>
          <a:xfrm>
            <a:off x="6727032" y="6407944"/>
            <a:ext cx="1920240" cy="365760"/>
          </a:xfrm>
        </p:spPr>
        <p:txBody>
          <a:bodyPr/>
          <a:lstStyle>
            <a:extLst/>
          </a:lstStyle>
          <a:p>
            <a:fld id="{B85DF6FE-245D-4FE5-B7E7-A87B169E6B3F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6" name="Rezervirano mjesto podnožja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7" name="Rezervirano mjesto broja slajd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93AA5383-F181-43A0-A1D7-D1F39D7F56A2}" type="slidenum">
              <a:rPr lang="hr-HR" smtClean="0"/>
              <a:pPr/>
              <a:t>‹#›</a:t>
            </a:fld>
            <a:endParaRPr lang="hr-HR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Slika s opisom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zervirano mjesto teksta 3"/>
          <p:cNvSpPr>
            <a:spLocks noGrp="1"/>
          </p:cNvSpPr>
          <p:nvPr>
            <p:ph type="body" sz="half" idx="2"/>
          </p:nvPr>
        </p:nvSpPr>
        <p:spPr>
          <a:xfrm>
            <a:off x="1141232" y="5443402"/>
            <a:ext cx="7162800" cy="648232"/>
          </a:xfrm>
          <a:noFill/>
        </p:spPr>
        <p:txBody>
          <a:bodyPr lIns="91440" tIns="0" rIns="91440" anchor="t"/>
          <a:lstStyle>
            <a:lvl1pPr marL="0" marR="18288" indent="0" algn="r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lvl="0" eaLnBrk="1" latinLnBrk="0" hangingPunct="1"/>
            <a:r>
              <a:rPr kumimoji="0" lang="hr-HR" smtClean="0"/>
              <a:t>Uredite stilove teksta matrice</a:t>
            </a:r>
          </a:p>
        </p:txBody>
      </p:sp>
      <p:sp>
        <p:nvSpPr>
          <p:cNvPr id="3" name="Rezervirano mjesto slike 2"/>
          <p:cNvSpPr>
            <a:spLocks noGrp="1"/>
          </p:cNvSpPr>
          <p:nvPr>
            <p:ph type="pic" idx="1"/>
          </p:nvPr>
        </p:nvSpPr>
        <p:spPr>
          <a:xfrm>
            <a:off x="228600" y="189968"/>
            <a:ext cx="8686800" cy="4389120"/>
          </a:xfrm>
          <a:prstGeom prst="rect">
            <a:avLst/>
          </a:prstGeom>
          <a:solidFill>
            <a:schemeClr val="bg2"/>
          </a:solidFill>
          <a:ln>
            <a:solidFill>
              <a:schemeClr val="bg1"/>
            </a:solidFill>
          </a:ln>
          <a:effectLst>
            <a:innerShdw blurRad="95250">
              <a:srgbClr val="000000"/>
            </a:innerShdw>
          </a:effectLst>
        </p:spPr>
        <p:txBody>
          <a:bodyPr/>
          <a:lstStyle>
            <a:lvl1pPr marL="0" indent="0">
              <a:buNone/>
              <a:defRPr sz="3200"/>
            </a:lvl1pPr>
            <a:extLst/>
          </a:lstStyle>
          <a:p>
            <a:r>
              <a:rPr kumimoji="0" lang="hr-HR" smtClean="0"/>
              <a:t>Kliknite ikonu da biste dodali  sliku</a:t>
            </a:r>
            <a:endParaRPr kumimoji="0" lang="en-US" dirty="0"/>
          </a:p>
        </p:txBody>
      </p:sp>
      <p:sp>
        <p:nvSpPr>
          <p:cNvPr id="5" name="Rezervirano mjesto datuma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838E1C34-0A08-4D7A-9B49-BE7AA7CB2E72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6" name="Rezervirano mjesto podnožja 5"/>
          <p:cNvSpPr>
            <a:spLocks noGrp="1"/>
          </p:cNvSpPr>
          <p:nvPr>
            <p:ph type="ftr" sz="quarter" idx="11"/>
          </p:nvPr>
        </p:nvSpPr>
        <p:spPr>
          <a:xfrm>
            <a:off x="4380072" y="6407944"/>
            <a:ext cx="2350681" cy="365125"/>
          </a:xfrm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7" name="Rezervirano mjesto broja slajd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93AA5383-F181-43A0-A1D7-D1F39D7F56A2}" type="slidenum">
              <a:rPr lang="hr-HR" smtClean="0"/>
              <a:pPr/>
              <a:t>‹#›</a:t>
            </a:fld>
            <a:endParaRPr lang="hr-HR"/>
          </a:p>
        </p:txBody>
      </p:sp>
      <p:sp>
        <p:nvSpPr>
          <p:cNvPr id="2" name="Naslov 1"/>
          <p:cNvSpPr>
            <a:spLocks noGrp="1"/>
          </p:cNvSpPr>
          <p:nvPr>
            <p:ph type="title"/>
          </p:nvPr>
        </p:nvSpPr>
        <p:spPr>
          <a:xfrm>
            <a:off x="228600" y="4865122"/>
            <a:ext cx="8075432" cy="562672"/>
          </a:xfrm>
          <a:noFill/>
        </p:spPr>
        <p:txBody>
          <a:bodyPr anchor="t">
            <a:sp3d prstMaterial="softEdge"/>
          </a:bodyPr>
          <a:lstStyle>
            <a:lvl1pPr marR="0" algn="r">
              <a:buNone/>
              <a:defRPr sz="3000" b="0">
                <a:solidFill>
                  <a:schemeClr val="accent1"/>
                </a:solidFill>
                <a:effectLst>
                  <a:outerShdw blurRad="50800" dist="25000" dir="5400000" algn="t" rotWithShape="0">
                    <a:prstClr val="black">
                      <a:alpha val="45000"/>
                    </a:prstClr>
                  </a:outerShdw>
                </a:effectLst>
              </a:defRPr>
            </a:lvl1pPr>
            <a:extLst/>
          </a:lstStyle>
          <a:p>
            <a:r>
              <a:rPr kumimoji="0" lang="hr-HR" smtClean="0"/>
              <a:t>Uredite stil naslova matrice</a:t>
            </a:r>
            <a:endParaRPr kumimoji="0" lang="en-US"/>
          </a:p>
        </p:txBody>
      </p:sp>
      <p:sp>
        <p:nvSpPr>
          <p:cNvPr id="8" name="Prostoručno 7"/>
          <p:cNvSpPr>
            <a:spLocks/>
          </p:cNvSpPr>
          <p:nvPr/>
        </p:nvSpPr>
        <p:spPr bwMode="auto">
          <a:xfrm>
            <a:off x="499273" y="5944936"/>
            <a:ext cx="4940624" cy="921076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7485" h="337">
                <a:moveTo>
                  <a:pt x="0" y="2"/>
                </a:moveTo>
                <a:lnTo>
                  <a:pt x="7485" y="337"/>
                </a:lnTo>
                <a:lnTo>
                  <a:pt x="5558" y="337"/>
                </a:lnTo>
                <a:lnTo>
                  <a:pt x="1" y="0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9" name="Prostoručno 8"/>
          <p:cNvSpPr>
            <a:spLocks/>
          </p:cNvSpPr>
          <p:nvPr/>
        </p:nvSpPr>
        <p:spPr bwMode="auto">
          <a:xfrm>
            <a:off x="485717" y="5939011"/>
            <a:ext cx="3690451" cy="93345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591" h="588">
                <a:moveTo>
                  <a:pt x="0" y="0"/>
                </a:moveTo>
                <a:lnTo>
                  <a:pt x="5591" y="585"/>
                </a:lnTo>
                <a:lnTo>
                  <a:pt x="4415" y="588"/>
                </a:lnTo>
                <a:lnTo>
                  <a:pt x="12" y="4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0" name="Pravokutni trokut 9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2" cstate="print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cxnSp>
        <p:nvCxnSpPr>
          <p:cNvPr id="11" name="Ravni poveznik 10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Ševron 11"/>
          <p:cNvSpPr/>
          <p:nvPr/>
        </p:nvSpPr>
        <p:spPr>
          <a:xfrm>
            <a:off x="8664112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  <p:sp>
        <p:nvSpPr>
          <p:cNvPr id="13" name="Ševron 12"/>
          <p:cNvSpPr/>
          <p:nvPr/>
        </p:nvSpPr>
        <p:spPr>
          <a:xfrm>
            <a:off x="8477696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slov i okomiti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slov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hr-HR" smtClean="0"/>
              <a:t>Uredite stil naslova matrice</a:t>
            </a:r>
            <a:endParaRPr kumimoji="0" lang="en-US"/>
          </a:p>
        </p:txBody>
      </p:sp>
      <p:sp>
        <p:nvSpPr>
          <p:cNvPr id="3" name="Rezervirano mjesto okomitog teksta 2"/>
          <p:cNvSpPr>
            <a:spLocks noGrp="1"/>
          </p:cNvSpPr>
          <p:nvPr>
            <p:ph type="body" orient="vert" idx="1"/>
          </p:nvPr>
        </p:nvSpPr>
        <p:spPr>
          <a:xfrm>
            <a:off x="457200" y="1481329"/>
            <a:ext cx="8229600" cy="4386071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hr-HR" smtClean="0"/>
              <a:t>Uredite stilove teksta matrice</a:t>
            </a:r>
          </a:p>
          <a:p>
            <a:pPr lvl="1" eaLnBrk="1" latinLnBrk="0" hangingPunct="1"/>
            <a:r>
              <a:rPr lang="hr-HR" smtClean="0"/>
              <a:t>Druga razina</a:t>
            </a:r>
          </a:p>
          <a:p>
            <a:pPr lvl="2" eaLnBrk="1" latinLnBrk="0" hangingPunct="1"/>
            <a:r>
              <a:rPr lang="hr-HR" smtClean="0"/>
              <a:t>Treća razina</a:t>
            </a:r>
          </a:p>
          <a:p>
            <a:pPr lvl="3" eaLnBrk="1" latinLnBrk="0" hangingPunct="1"/>
            <a:r>
              <a:rPr lang="hr-HR" smtClean="0"/>
              <a:t>Četvrta razina</a:t>
            </a:r>
          </a:p>
          <a:p>
            <a:pPr lvl="4" eaLnBrk="1" latinLnBrk="0" hangingPunct="1"/>
            <a:r>
              <a:rPr lang="hr-HR" smtClean="0"/>
              <a:t>Peta razina</a:t>
            </a:r>
            <a:endParaRPr kumimoji="0" lang="en-US"/>
          </a:p>
        </p:txBody>
      </p:sp>
      <p:sp>
        <p:nvSpPr>
          <p:cNvPr id="4" name="Rezervirano mjesto datuma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77EDADFD-387B-4514-870D-0257B96FFBA6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5" name="Rezervirano mjesto podnožja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6" name="Rezervirano mjesto broja slajd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93AA5383-F181-43A0-A1D7-D1F39D7F56A2}" type="slidenum">
              <a:rPr lang="hr-HR" smtClean="0"/>
              <a:pPr/>
              <a:t>‹#›</a:t>
            </a:fld>
            <a:endParaRPr lang="hr-HR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Okomiti naslov i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komiti naslov 1"/>
          <p:cNvSpPr>
            <a:spLocks noGrp="1"/>
          </p:cNvSpPr>
          <p:nvPr>
            <p:ph type="title" orient="vert"/>
          </p:nvPr>
        </p:nvSpPr>
        <p:spPr>
          <a:xfrm>
            <a:off x="6844013" y="274640"/>
            <a:ext cx="1777470" cy="5592761"/>
          </a:xfrm>
        </p:spPr>
        <p:txBody>
          <a:bodyPr vert="eaVert"/>
          <a:lstStyle>
            <a:extLst/>
          </a:lstStyle>
          <a:p>
            <a:r>
              <a:rPr kumimoji="0" lang="hr-HR" smtClean="0"/>
              <a:t>Uredite stil naslova matrice</a:t>
            </a:r>
            <a:endParaRPr kumimoji="0" lang="en-US"/>
          </a:p>
        </p:txBody>
      </p:sp>
      <p:sp>
        <p:nvSpPr>
          <p:cNvPr id="3" name="Rezervirano mjesto okomitog teksta 2"/>
          <p:cNvSpPr>
            <a:spLocks noGrp="1"/>
          </p:cNvSpPr>
          <p:nvPr>
            <p:ph type="body" orient="vert" idx="1"/>
          </p:nvPr>
        </p:nvSpPr>
        <p:spPr>
          <a:xfrm>
            <a:off x="457200" y="274641"/>
            <a:ext cx="6324600" cy="5592760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hr-HR" smtClean="0"/>
              <a:t>Uredite stilove teksta matrice</a:t>
            </a:r>
          </a:p>
          <a:p>
            <a:pPr lvl="1" eaLnBrk="1" latinLnBrk="0" hangingPunct="1"/>
            <a:r>
              <a:rPr lang="hr-HR" smtClean="0"/>
              <a:t>Druga razina</a:t>
            </a:r>
          </a:p>
          <a:p>
            <a:pPr lvl="2" eaLnBrk="1" latinLnBrk="0" hangingPunct="1"/>
            <a:r>
              <a:rPr lang="hr-HR" smtClean="0"/>
              <a:t>Treća razina</a:t>
            </a:r>
          </a:p>
          <a:p>
            <a:pPr lvl="3" eaLnBrk="1" latinLnBrk="0" hangingPunct="1"/>
            <a:r>
              <a:rPr lang="hr-HR" smtClean="0"/>
              <a:t>Četvrta razina</a:t>
            </a:r>
          </a:p>
          <a:p>
            <a:pPr lvl="4" eaLnBrk="1" latinLnBrk="0" hangingPunct="1"/>
            <a:r>
              <a:rPr lang="hr-HR" smtClean="0"/>
              <a:t>Peta razina</a:t>
            </a:r>
            <a:endParaRPr kumimoji="0" lang="en-US"/>
          </a:p>
        </p:txBody>
      </p:sp>
      <p:sp>
        <p:nvSpPr>
          <p:cNvPr id="4" name="Rezervirano mjesto datuma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3F2AE4D2-72AC-48AF-9595-F0B20A438AC0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5" name="Rezervirano mjesto podnožja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6" name="Rezervirano mjesto broja slajd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93AA5383-F181-43A0-A1D7-D1F39D7F56A2}" type="slidenum">
              <a:rPr lang="hr-HR" smtClean="0"/>
              <a:pPr/>
              <a:t>‹#›</a:t>
            </a:fld>
            <a:endParaRPr lang="hr-HR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Prostoručno 12"/>
          <p:cNvSpPr>
            <a:spLocks/>
          </p:cNvSpPr>
          <p:nvPr/>
        </p:nvSpPr>
        <p:spPr bwMode="auto">
          <a:xfrm>
            <a:off x="499273" y="5944936"/>
            <a:ext cx="4940624" cy="921076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7485" h="337">
                <a:moveTo>
                  <a:pt x="0" y="2"/>
                </a:moveTo>
                <a:lnTo>
                  <a:pt x="7485" y="337"/>
                </a:lnTo>
                <a:lnTo>
                  <a:pt x="5558" y="337"/>
                </a:lnTo>
                <a:lnTo>
                  <a:pt x="1" y="0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2" name="Prostoručno 11"/>
          <p:cNvSpPr>
            <a:spLocks/>
          </p:cNvSpPr>
          <p:nvPr/>
        </p:nvSpPr>
        <p:spPr bwMode="auto">
          <a:xfrm>
            <a:off x="485717" y="5939011"/>
            <a:ext cx="3690451" cy="93345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591" h="588">
                <a:moveTo>
                  <a:pt x="0" y="0"/>
                </a:moveTo>
                <a:lnTo>
                  <a:pt x="5591" y="585"/>
                </a:lnTo>
                <a:lnTo>
                  <a:pt x="4415" y="588"/>
                </a:lnTo>
                <a:lnTo>
                  <a:pt x="12" y="4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4" name="Pravokutni trokut 13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13" cstate="print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cxnSp>
        <p:nvCxnSpPr>
          <p:cNvPr id="15" name="Ravni poveznik 14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Rezervirano mjesto naslova 8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anchor="ctr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extLst/>
          </a:lstStyle>
          <a:p>
            <a:r>
              <a:rPr kumimoji="0" lang="hr-HR" smtClean="0"/>
              <a:t>Uredite stil naslova matrice</a:t>
            </a:r>
            <a:endParaRPr kumimoji="0" lang="en-US"/>
          </a:p>
        </p:txBody>
      </p:sp>
      <p:sp>
        <p:nvSpPr>
          <p:cNvPr id="30" name="Rezervirano mjesto teksta 29"/>
          <p:cNvSpPr>
            <a:spLocks noGrp="1"/>
          </p:cNvSpPr>
          <p:nvPr>
            <p:ph type="body" idx="1"/>
          </p:nvPr>
        </p:nvSpPr>
        <p:spPr>
          <a:xfrm>
            <a:off x="457200" y="1481328"/>
            <a:ext cx="8229600" cy="4525963"/>
          </a:xfrm>
          <a:prstGeom prst="rect">
            <a:avLst/>
          </a:prstGeom>
        </p:spPr>
        <p:txBody>
          <a:bodyPr vert="horz">
            <a:normAutofit/>
          </a:bodyPr>
          <a:lstStyle>
            <a:extLst/>
          </a:lstStyle>
          <a:p>
            <a:pPr lvl="0" eaLnBrk="1" latinLnBrk="0" hangingPunct="1"/>
            <a:r>
              <a:rPr kumimoji="0" lang="hr-HR" smtClean="0"/>
              <a:t>Uredite stilove teksta matrice</a:t>
            </a:r>
          </a:p>
          <a:p>
            <a:pPr lvl="1" eaLnBrk="1" latinLnBrk="0" hangingPunct="1"/>
            <a:r>
              <a:rPr kumimoji="0" lang="hr-HR" smtClean="0"/>
              <a:t>Druga razina</a:t>
            </a:r>
          </a:p>
          <a:p>
            <a:pPr lvl="2" eaLnBrk="1" latinLnBrk="0" hangingPunct="1"/>
            <a:r>
              <a:rPr kumimoji="0" lang="hr-HR" smtClean="0"/>
              <a:t>Treća razina</a:t>
            </a:r>
          </a:p>
          <a:p>
            <a:pPr lvl="3" eaLnBrk="1" latinLnBrk="0" hangingPunct="1"/>
            <a:r>
              <a:rPr kumimoji="0" lang="hr-HR" smtClean="0"/>
              <a:t>Četvrta razina</a:t>
            </a:r>
          </a:p>
          <a:p>
            <a:pPr lvl="4" eaLnBrk="1" latinLnBrk="0" hangingPunct="1"/>
            <a:r>
              <a:rPr kumimoji="0" lang="hr-HR" smtClean="0"/>
              <a:t>Peta razina</a:t>
            </a:r>
            <a:endParaRPr kumimoji="0" lang="en-US"/>
          </a:p>
        </p:txBody>
      </p:sp>
      <p:sp>
        <p:nvSpPr>
          <p:cNvPr id="10" name="Rezervirano mjesto datuma 9"/>
          <p:cNvSpPr>
            <a:spLocks noGrp="1"/>
          </p:cNvSpPr>
          <p:nvPr>
            <p:ph type="dt" sz="half" idx="2"/>
          </p:nvPr>
        </p:nvSpPr>
        <p:spPr>
          <a:xfrm>
            <a:off x="6727032" y="6407944"/>
            <a:ext cx="1920240" cy="365760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fld id="{EEE358F2-607A-42C4-9066-1E1D42EE0E82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22" name="Rezervirano mjesto podnožja 21"/>
          <p:cNvSpPr>
            <a:spLocks noGrp="1"/>
          </p:cNvSpPr>
          <p:nvPr>
            <p:ph type="ftr" sz="quarter" idx="3"/>
          </p:nvPr>
        </p:nvSpPr>
        <p:spPr>
          <a:xfrm>
            <a:off x="4380072" y="6407944"/>
            <a:ext cx="2350681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18" name="Rezervirano mjesto broja slajda 17"/>
          <p:cNvSpPr>
            <a:spLocks noGrp="1"/>
          </p:cNvSpPr>
          <p:nvPr>
            <p:ph type="sldNum" sz="quarter" idx="4"/>
          </p:nvPr>
        </p:nvSpPr>
        <p:spPr>
          <a:xfrm>
            <a:off x="8647272" y="6407944"/>
            <a:ext cx="365760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 b="0">
                <a:solidFill>
                  <a:schemeClr val="tx1"/>
                </a:solidFill>
              </a:defRPr>
            </a:lvl1pPr>
            <a:extLst/>
          </a:lstStyle>
          <a:p>
            <a:fld id="{93AA5383-F181-43A0-A1D7-D1F39D7F56A2}" type="slidenum">
              <a:rPr lang="hr-HR" smtClean="0"/>
              <a:pPr/>
              <a:t>‹#›</a:t>
            </a:fld>
            <a:endParaRPr lang="hr-H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hf hdr="0"/>
  <p:txStyles>
    <p:titleStyle>
      <a:lvl1pPr algn="l" rtl="0" eaLnBrk="1" latinLnBrk="0" hangingPunct="1">
        <a:spcBef>
          <a:spcPct val="0"/>
        </a:spcBef>
        <a:buNone/>
        <a:defRPr kumimoji="0" sz="4100" b="1" kern="1200">
          <a:solidFill>
            <a:schemeClr val="tx2"/>
          </a:solidFill>
          <a:effectLst>
            <a:outerShdw blurRad="31750" dist="25400" dir="5400000" algn="tl" rotWithShape="0">
              <a:srgbClr val="000000">
                <a:alpha val="25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365760" indent="-256032" algn="l" rtl="0" eaLnBrk="1" latinLnBrk="0" hangingPunct="1">
        <a:spcBef>
          <a:spcPts val="400"/>
        </a:spcBef>
        <a:spcAft>
          <a:spcPts val="0"/>
        </a:spcAft>
        <a:buClr>
          <a:schemeClr val="accent1"/>
        </a:buClr>
        <a:buSzPct val="68000"/>
        <a:buFont typeface="Wingdings 3"/>
        <a:buChar char=""/>
        <a:defRPr kumimoji="0"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621792" indent="-228600" algn="l" rtl="0" eaLnBrk="1" latinLnBrk="0" hangingPunct="1">
        <a:spcBef>
          <a:spcPts val="324"/>
        </a:spcBef>
        <a:buClr>
          <a:schemeClr val="accent1"/>
        </a:buClr>
        <a:buFont typeface="Verdana"/>
        <a:buChar char="◦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2pPr>
      <a:lvl3pPr marL="859536" indent="-228600" algn="l" rtl="0" eaLnBrk="1" latinLnBrk="0" hangingPunct="1">
        <a:spcBef>
          <a:spcPts val="350"/>
        </a:spcBef>
        <a:buClr>
          <a:schemeClr val="accent2"/>
        </a:buClr>
        <a:buSzPct val="100000"/>
        <a:buFont typeface="Wingdings 2"/>
        <a:buChar char="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430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6002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8288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0574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2860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chart" Target="../charts/chart2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chart" Target="../charts/chart3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chart" Target="../charts/chart4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slov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hr-HR" dirty="0" smtClean="0"/>
              <a:t>Prednosti i nedostaci društvenih mreža</a:t>
            </a:r>
            <a:endParaRPr lang="hr-HR" dirty="0"/>
          </a:p>
        </p:txBody>
      </p:sp>
      <p:sp>
        <p:nvSpPr>
          <p:cNvPr id="3" name="Podnaslov 2"/>
          <p:cNvSpPr>
            <a:spLocks noGrp="1"/>
          </p:cNvSpPr>
          <p:nvPr>
            <p:ph type="subTitle" idx="1"/>
          </p:nvPr>
        </p:nvSpPr>
        <p:spPr/>
        <p:txBody>
          <a:bodyPr>
            <a:normAutofit fontScale="92500" lnSpcReduction="20000"/>
          </a:bodyPr>
          <a:lstStyle/>
          <a:p>
            <a:endParaRPr lang="hr-HR" dirty="0" smtClean="0"/>
          </a:p>
          <a:p>
            <a:r>
              <a:rPr lang="hr-HR" dirty="0" smtClean="0"/>
              <a:t>Izradili: Marko </a:t>
            </a:r>
            <a:r>
              <a:rPr lang="hr-HR" dirty="0" err="1" smtClean="0"/>
              <a:t>Vujeva</a:t>
            </a:r>
            <a:r>
              <a:rPr lang="hr-HR" dirty="0"/>
              <a:t> </a:t>
            </a:r>
            <a:r>
              <a:rPr lang="hr-HR" dirty="0" smtClean="0"/>
              <a:t>i</a:t>
            </a:r>
          </a:p>
          <a:p>
            <a:r>
              <a:rPr lang="hr-HR" dirty="0" smtClean="0"/>
              <a:t>Alen </a:t>
            </a:r>
            <a:r>
              <a:rPr lang="hr-HR" dirty="0" err="1" smtClean="0"/>
              <a:t>Hodovanj</a:t>
            </a:r>
            <a:r>
              <a:rPr lang="hr-HR" dirty="0" smtClean="0"/>
              <a:t>, 4.a</a:t>
            </a:r>
          </a:p>
        </p:txBody>
      </p:sp>
    </p:spTree>
    <p:extLst>
      <p:ext uri="{BB962C8B-B14F-4D97-AF65-F5344CB8AC3E}">
        <p14:creationId xmlns:p14="http://schemas.microsoft.com/office/powerpoint/2010/main" xmlns="" val="3910887464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zervirano mjesto sadržaja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hr-HR" dirty="0"/>
              <a:t>S</a:t>
            </a:r>
            <a:r>
              <a:rPr lang="hr-HR" dirty="0" smtClean="0"/>
              <a:t>tranice </a:t>
            </a:r>
            <a:r>
              <a:rPr lang="hr-HR" dirty="0"/>
              <a:t>na kojima možemo kreirati svoj profil, uređivati ga, komunicirati s </a:t>
            </a:r>
            <a:r>
              <a:rPr lang="hr-HR" dirty="0" smtClean="0"/>
              <a:t>poznanicima, dijeliti </a:t>
            </a:r>
            <a:r>
              <a:rPr lang="hr-HR" dirty="0"/>
              <a:t>sadržaj, te se oglašavati ukoliko imate svoju tvrtku ili marketing </a:t>
            </a:r>
            <a:r>
              <a:rPr lang="hr-HR" dirty="0" smtClean="0"/>
              <a:t>agenciju</a:t>
            </a:r>
          </a:p>
          <a:p>
            <a:r>
              <a:rPr lang="hr-HR" dirty="0" smtClean="0"/>
              <a:t>Društvena </a:t>
            </a:r>
            <a:r>
              <a:rPr lang="hr-HR" dirty="0"/>
              <a:t>struktura sastavljena iz više dijelova koju čine pojedinci i organizacije povezani jednim ili većim brojem interesa. </a:t>
            </a:r>
          </a:p>
          <a:p>
            <a:endParaRPr lang="hr-HR" dirty="0"/>
          </a:p>
        </p:txBody>
      </p:sp>
      <p:sp>
        <p:nvSpPr>
          <p:cNvPr id="2" name="Naslov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r-HR" b="1" dirty="0" smtClean="0"/>
              <a:t>Što su društvene mreže?</a:t>
            </a:r>
            <a:endParaRPr lang="hr-HR" b="1" dirty="0"/>
          </a:p>
        </p:txBody>
      </p:sp>
      <p:sp>
        <p:nvSpPr>
          <p:cNvPr id="5" name="Rezervirano mjesto datum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732834-3AD9-4345-9D91-654A4F7E8338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6" name="Rezervirano mjesto podnožj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7" name="Rezervirano mjesto broja slajd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AA5383-F181-43A0-A1D7-D1F39D7F56A2}" type="slidenum">
              <a:rPr lang="hr-HR" smtClean="0"/>
              <a:pPr/>
              <a:t>2</a:t>
            </a:fld>
            <a:endParaRPr lang="hr-HR"/>
          </a:p>
        </p:txBody>
      </p:sp>
    </p:spTree>
    <p:extLst>
      <p:ext uri="{BB962C8B-B14F-4D97-AF65-F5344CB8AC3E}">
        <p14:creationId xmlns:p14="http://schemas.microsoft.com/office/powerpoint/2010/main" xmlns="" val="744747795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zervirano mjesto sadržaja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hr-HR" dirty="0" smtClean="0"/>
              <a:t>Chat </a:t>
            </a:r>
            <a:r>
              <a:rPr lang="hr-HR" dirty="0" err="1" smtClean="0"/>
              <a:t>room</a:t>
            </a:r>
            <a:endParaRPr lang="hr-HR" dirty="0" smtClean="0"/>
          </a:p>
          <a:p>
            <a:r>
              <a:rPr lang="hr-HR" dirty="0" err="1" smtClean="0"/>
              <a:t>Classmates.com</a:t>
            </a:r>
            <a:endParaRPr lang="hr-HR" dirty="0" smtClean="0"/>
          </a:p>
          <a:p>
            <a:r>
              <a:rPr lang="hr-HR" dirty="0" err="1" smtClean="0"/>
              <a:t>SixDegreesa</a:t>
            </a:r>
            <a:endParaRPr lang="hr-HR" dirty="0" smtClean="0"/>
          </a:p>
          <a:p>
            <a:r>
              <a:rPr lang="hr-HR" dirty="0" err="1" smtClean="0"/>
              <a:t>MySpace</a:t>
            </a:r>
            <a:endParaRPr lang="hr-HR" dirty="0" smtClean="0"/>
          </a:p>
          <a:p>
            <a:r>
              <a:rPr lang="hr-HR" dirty="0" err="1" smtClean="0"/>
              <a:t>Facebook</a:t>
            </a:r>
            <a:endParaRPr lang="hr-HR" dirty="0"/>
          </a:p>
        </p:txBody>
      </p:sp>
      <p:sp>
        <p:nvSpPr>
          <p:cNvPr id="2" name="Naslov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r-HR" b="1" dirty="0" smtClean="0"/>
              <a:t>Povijest i razvoj</a:t>
            </a:r>
            <a:endParaRPr lang="hr-HR" b="1" dirty="0"/>
          </a:p>
        </p:txBody>
      </p:sp>
      <p:sp>
        <p:nvSpPr>
          <p:cNvPr id="5" name="Rezervirano mjesto datum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90F3669-6338-487F-A5DE-B93BB92772AA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6" name="Rezervirano mjesto podnožj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7" name="Rezervirano mjesto broja slajd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AA5383-F181-43A0-A1D7-D1F39D7F56A2}" type="slidenum">
              <a:rPr lang="hr-HR" smtClean="0"/>
              <a:pPr/>
              <a:t>3</a:t>
            </a:fld>
            <a:endParaRPr lang="hr-HR"/>
          </a:p>
        </p:txBody>
      </p:sp>
      <p:pic>
        <p:nvPicPr>
          <p:cNvPr id="8" name="Slika 7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4572000" y="1484784"/>
            <a:ext cx="3810000" cy="2857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3120742508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zervirano mjesto sadržaja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hr-HR" dirty="0" err="1" smtClean="0"/>
              <a:t>Facebook</a:t>
            </a:r>
            <a:endParaRPr lang="hr-HR" dirty="0" smtClean="0"/>
          </a:p>
          <a:p>
            <a:endParaRPr lang="hr-HR" dirty="0" smtClean="0"/>
          </a:p>
          <a:p>
            <a:r>
              <a:rPr lang="hr-HR" dirty="0" err="1" smtClean="0"/>
              <a:t>Twitter</a:t>
            </a:r>
            <a:endParaRPr lang="hr-HR" dirty="0" smtClean="0"/>
          </a:p>
          <a:p>
            <a:endParaRPr lang="hr-HR" dirty="0" smtClean="0"/>
          </a:p>
          <a:p>
            <a:r>
              <a:rPr lang="hr-HR" dirty="0" err="1" smtClean="0"/>
              <a:t>Skype</a:t>
            </a:r>
            <a:endParaRPr lang="hr-HR" dirty="0"/>
          </a:p>
        </p:txBody>
      </p:sp>
      <p:sp>
        <p:nvSpPr>
          <p:cNvPr id="2" name="Naslov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r-HR" b="1" dirty="0" smtClean="0"/>
              <a:t>Društvene mreže danas</a:t>
            </a:r>
            <a:endParaRPr lang="hr-HR" b="1" dirty="0"/>
          </a:p>
        </p:txBody>
      </p:sp>
      <p:sp>
        <p:nvSpPr>
          <p:cNvPr id="5" name="Rezervirano mjesto datum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BD1F68-D611-40A7-B2D6-5C812B959E11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6" name="Rezervirano mjesto podnožj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7" name="Rezervirano mjesto broja slajd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AA5383-F181-43A0-A1D7-D1F39D7F56A2}" type="slidenum">
              <a:rPr lang="hr-HR" smtClean="0"/>
              <a:pPr/>
              <a:t>4</a:t>
            </a:fld>
            <a:endParaRPr lang="hr-HR"/>
          </a:p>
        </p:txBody>
      </p:sp>
      <p:pic>
        <p:nvPicPr>
          <p:cNvPr id="4" name="Slika 3" descr="skype-face-e-twitter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2627784" y="1554953"/>
            <a:ext cx="5904656" cy="44284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1424969018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zervirano mjesto sadržaja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hr-HR" dirty="0" smtClean="0"/>
          </a:p>
          <a:p>
            <a:r>
              <a:rPr lang="hr-HR" dirty="0" err="1" smtClean="0"/>
              <a:t>Mark</a:t>
            </a:r>
            <a:r>
              <a:rPr lang="hr-HR" dirty="0" smtClean="0"/>
              <a:t> </a:t>
            </a:r>
            <a:r>
              <a:rPr lang="hr-HR" dirty="0" err="1" smtClean="0"/>
              <a:t>Zuckerberg</a:t>
            </a:r>
            <a:endParaRPr lang="hr-HR" dirty="0" smtClean="0"/>
          </a:p>
          <a:p>
            <a:endParaRPr lang="hr-HR" dirty="0" smtClean="0"/>
          </a:p>
          <a:p>
            <a:r>
              <a:rPr lang="hr-HR" dirty="0" smtClean="0"/>
              <a:t>Postepeni </a:t>
            </a:r>
            <a:r>
              <a:rPr lang="hr-HR" dirty="0" smtClean="0"/>
              <a:t>razvoj</a:t>
            </a:r>
          </a:p>
          <a:p>
            <a:endParaRPr lang="hr-HR" dirty="0" smtClean="0"/>
          </a:p>
          <a:p>
            <a:r>
              <a:rPr lang="hr-HR" dirty="0" smtClean="0"/>
              <a:t>2006</a:t>
            </a:r>
            <a:r>
              <a:rPr lang="hr-HR" dirty="0" smtClean="0"/>
              <a:t>. godine otvoren za sve ljude</a:t>
            </a:r>
          </a:p>
          <a:p>
            <a:endParaRPr lang="hr-HR" dirty="0" smtClean="0"/>
          </a:p>
          <a:p>
            <a:r>
              <a:rPr lang="hr-HR" dirty="0" smtClean="0"/>
              <a:t>1.4  </a:t>
            </a:r>
            <a:r>
              <a:rPr lang="hr-HR" dirty="0" smtClean="0"/>
              <a:t>milijarde korisnika</a:t>
            </a:r>
            <a:endParaRPr lang="hr-HR" dirty="0"/>
          </a:p>
        </p:txBody>
      </p:sp>
      <p:sp>
        <p:nvSpPr>
          <p:cNvPr id="2" name="Naslov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hr-HR" b="0" dirty="0" err="1" smtClean="0">
                <a:effectLst/>
              </a:rPr>
              <a:t>Facebook</a:t>
            </a:r>
            <a:endParaRPr lang="hr-HR" b="0" dirty="0">
              <a:effectLst/>
            </a:endParaRPr>
          </a:p>
        </p:txBody>
      </p:sp>
      <p:sp>
        <p:nvSpPr>
          <p:cNvPr id="4" name="Rezervirano mjesto datum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00EEB7-424B-4FE3-AE5C-B46D333C7F16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6" name="Rezervirano mjesto podnožj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7" name="Rezervirano mjesto broja slajd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AA5383-F181-43A0-A1D7-D1F39D7F56A2}" type="slidenum">
              <a:rPr lang="hr-HR" smtClean="0"/>
              <a:pPr/>
              <a:t>5</a:t>
            </a:fld>
            <a:endParaRPr lang="hr-HR"/>
          </a:p>
        </p:txBody>
      </p:sp>
      <p:pic>
        <p:nvPicPr>
          <p:cNvPr id="8" name="Slika 7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5940152" y="548680"/>
            <a:ext cx="2088232" cy="208823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2719399707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zervirano mjesto sadržaja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hr-HR" dirty="0"/>
              <a:t>Pokretna društvena mreža</a:t>
            </a:r>
          </a:p>
          <a:p>
            <a:r>
              <a:rPr lang="hr-HR" dirty="0" err="1"/>
              <a:t>Jack</a:t>
            </a:r>
            <a:r>
              <a:rPr lang="hr-HR" dirty="0"/>
              <a:t> </a:t>
            </a:r>
            <a:r>
              <a:rPr lang="hr-HR" dirty="0" err="1"/>
              <a:t>Dorsey</a:t>
            </a:r>
            <a:r>
              <a:rPr lang="hr-HR" dirty="0"/>
              <a:t>, </a:t>
            </a:r>
            <a:r>
              <a:rPr lang="hr-HR" dirty="0" err="1"/>
              <a:t>Ewan</a:t>
            </a:r>
            <a:r>
              <a:rPr lang="hr-HR" dirty="0"/>
              <a:t> Williams i </a:t>
            </a:r>
            <a:r>
              <a:rPr lang="hr-HR" dirty="0" err="1"/>
              <a:t>Biz</a:t>
            </a:r>
            <a:r>
              <a:rPr lang="hr-HR" dirty="0"/>
              <a:t> Stone </a:t>
            </a:r>
          </a:p>
          <a:p>
            <a:r>
              <a:rPr lang="hr-HR" dirty="0"/>
              <a:t>SMS oglasna ploča</a:t>
            </a:r>
          </a:p>
          <a:p>
            <a:r>
              <a:rPr lang="hr-HR" dirty="0"/>
              <a:t>2006. godine – </a:t>
            </a:r>
            <a:r>
              <a:rPr lang="hr-HR" dirty="0" err="1"/>
              <a:t>Twitter</a:t>
            </a:r>
            <a:r>
              <a:rPr lang="hr-HR" dirty="0"/>
              <a:t> </a:t>
            </a:r>
          </a:p>
          <a:p>
            <a:r>
              <a:rPr lang="hr-HR" dirty="0"/>
              <a:t>190 milijuna korisnika</a:t>
            </a:r>
          </a:p>
          <a:p>
            <a:endParaRPr lang="hr-HR" dirty="0"/>
          </a:p>
        </p:txBody>
      </p:sp>
      <p:sp>
        <p:nvSpPr>
          <p:cNvPr id="3" name="Rezervirano mjesto datum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95A49-B3DE-40DE-AA8D-614B649C95FC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4" name="Rezervirano mjesto podnožja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hr-HR" dirty="0" smtClean="0"/>
              <a:t>Gimnazija Vukovar</a:t>
            </a:r>
            <a:endParaRPr lang="hr-HR" dirty="0"/>
          </a:p>
        </p:txBody>
      </p:sp>
      <p:sp>
        <p:nvSpPr>
          <p:cNvPr id="5" name="Rezervirano mjesto broja slajda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AA5383-F181-43A0-A1D7-D1F39D7F56A2}" type="slidenum">
              <a:rPr lang="hr-HR" smtClean="0"/>
              <a:pPr/>
              <a:t>6</a:t>
            </a:fld>
            <a:endParaRPr lang="hr-HR"/>
          </a:p>
        </p:txBody>
      </p:sp>
      <p:sp>
        <p:nvSpPr>
          <p:cNvPr id="6" name="Naslov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r-HR" b="0" dirty="0" err="1" smtClean="0">
                <a:effectLst/>
              </a:rPr>
              <a:t>Twitter</a:t>
            </a:r>
            <a:endParaRPr lang="hr-HR" b="0" dirty="0">
              <a:effectLst/>
            </a:endParaRPr>
          </a:p>
        </p:txBody>
      </p:sp>
      <p:pic>
        <p:nvPicPr>
          <p:cNvPr id="7" name="Slika 6" descr="About_logoUsage_0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835696" y="4005064"/>
            <a:ext cx="5562844" cy="13907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2959200707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Slika 3" descr="photo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4788024" y="2852936"/>
            <a:ext cx="3446512" cy="3446512"/>
          </a:xfrm>
          <a:prstGeom prst="rect">
            <a:avLst/>
          </a:prstGeom>
        </p:spPr>
      </p:pic>
      <p:sp>
        <p:nvSpPr>
          <p:cNvPr id="3" name="Rezervirano mjesto sadržaja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hr-HR" dirty="0" smtClean="0"/>
              <a:t>Dane </a:t>
            </a:r>
            <a:r>
              <a:rPr lang="hr-HR" dirty="0" err="1" smtClean="0"/>
              <a:t>Janus</a:t>
            </a:r>
            <a:r>
              <a:rPr lang="hr-HR" dirty="0" smtClean="0"/>
              <a:t> </a:t>
            </a:r>
            <a:r>
              <a:rPr lang="hr-HR" dirty="0" err="1" smtClean="0"/>
              <a:t>Friis</a:t>
            </a:r>
            <a:r>
              <a:rPr lang="hr-HR" dirty="0" smtClean="0"/>
              <a:t> i </a:t>
            </a:r>
            <a:r>
              <a:rPr lang="hr-HR" dirty="0" err="1" smtClean="0"/>
              <a:t>Niklas</a:t>
            </a:r>
            <a:r>
              <a:rPr lang="hr-HR" dirty="0" smtClean="0"/>
              <a:t> </a:t>
            </a:r>
            <a:r>
              <a:rPr lang="hr-HR" dirty="0" err="1" smtClean="0"/>
              <a:t>Zennström</a:t>
            </a:r>
            <a:endParaRPr lang="hr-HR" dirty="0" smtClean="0"/>
          </a:p>
          <a:p>
            <a:r>
              <a:rPr lang="hr-HR" dirty="0" smtClean="0"/>
              <a:t>instant </a:t>
            </a:r>
            <a:r>
              <a:rPr lang="hr-HR" dirty="0" err="1" smtClean="0"/>
              <a:t>messaging</a:t>
            </a:r>
            <a:r>
              <a:rPr lang="hr-HR" dirty="0" smtClean="0"/>
              <a:t> program</a:t>
            </a:r>
          </a:p>
          <a:p>
            <a:r>
              <a:rPr lang="hr-HR" dirty="0" smtClean="0"/>
              <a:t>pisane poruke, telefonski pozivi i video pozivi</a:t>
            </a:r>
          </a:p>
          <a:p>
            <a:r>
              <a:rPr lang="hr-HR" dirty="0" smtClean="0"/>
              <a:t>55 milijuna korisnika</a:t>
            </a:r>
          </a:p>
          <a:p>
            <a:endParaRPr lang="hr-HR" dirty="0"/>
          </a:p>
        </p:txBody>
      </p:sp>
      <p:sp>
        <p:nvSpPr>
          <p:cNvPr id="2" name="Naslov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r-HR" b="0" dirty="0" err="1" smtClean="0">
                <a:effectLst/>
              </a:rPr>
              <a:t>Skype</a:t>
            </a:r>
            <a:endParaRPr lang="hr-HR" b="0" dirty="0">
              <a:effectLst/>
            </a:endParaRPr>
          </a:p>
        </p:txBody>
      </p:sp>
      <p:sp>
        <p:nvSpPr>
          <p:cNvPr id="5" name="Rezervirano mjesto datum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8E6E962-59A7-4B6B-BA83-FDBA716C0CB3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6" name="Rezervirano mjesto podnožj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7" name="Rezervirano mjesto broja slajd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AA5383-F181-43A0-A1D7-D1F39D7F56A2}" type="slidenum">
              <a:rPr lang="hr-HR" smtClean="0"/>
              <a:pPr/>
              <a:t>7</a:t>
            </a:fld>
            <a:endParaRPr lang="hr-HR"/>
          </a:p>
        </p:txBody>
      </p:sp>
    </p:spTree>
  </p:cSld>
  <p:clrMapOvr>
    <a:masterClrMapping/>
  </p:clrMapOvr>
  <p:transition spd="slow">
    <p:push dir="u"/>
  </p:transition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zervirano mjesto sadržaja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hr-HR" dirty="0" smtClean="0"/>
              <a:t>Prednosti i nedostatci društvenih mreža</a:t>
            </a:r>
          </a:p>
          <a:p>
            <a:r>
              <a:rPr lang="hr-HR" dirty="0" smtClean="0"/>
              <a:t>Svaka društvena mreža je jedinstvena pa svaku treba posebno analizirati</a:t>
            </a:r>
          </a:p>
          <a:p>
            <a:endParaRPr lang="hr-HR" dirty="0"/>
          </a:p>
        </p:txBody>
      </p:sp>
      <p:sp>
        <p:nvSpPr>
          <p:cNvPr id="2" name="Naslov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r-HR" b="1" dirty="0" smtClean="0"/>
              <a:t>Istraživanje</a:t>
            </a:r>
            <a:endParaRPr lang="hr-HR" b="1" dirty="0"/>
          </a:p>
        </p:txBody>
      </p:sp>
      <p:sp>
        <p:nvSpPr>
          <p:cNvPr id="5" name="Rezervirano mjesto datum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4ECF11-8910-41C0-8E21-A61962EE1F85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6" name="Rezervirano mjesto podnožj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7" name="Rezervirano mjesto broja slajd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AA5383-F181-43A0-A1D7-D1F39D7F56A2}" type="slidenum">
              <a:rPr lang="hr-HR" smtClean="0"/>
              <a:pPr/>
              <a:t>8</a:t>
            </a:fld>
            <a:endParaRPr lang="hr-HR"/>
          </a:p>
        </p:txBody>
      </p:sp>
      <p:pic>
        <p:nvPicPr>
          <p:cNvPr id="4" name="Slika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1331640" y="3356992"/>
            <a:ext cx="6336704" cy="23234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3765275053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zervirano mjesto sadržaja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hr-HR" dirty="0" smtClean="0"/>
              <a:t>Komuniciranje, objavljivanje sadržaja</a:t>
            </a:r>
          </a:p>
          <a:p>
            <a:endParaRPr lang="hr-HR" dirty="0" smtClean="0"/>
          </a:p>
          <a:p>
            <a:r>
              <a:rPr lang="hr-HR" dirty="0" smtClean="0"/>
              <a:t>Razne </a:t>
            </a:r>
            <a:r>
              <a:rPr lang="hr-HR" dirty="0" smtClean="0"/>
              <a:t>aplikacije i zabavni sadržaji</a:t>
            </a:r>
          </a:p>
          <a:p>
            <a:endParaRPr lang="hr-HR" dirty="0" smtClean="0"/>
          </a:p>
          <a:p>
            <a:r>
              <a:rPr lang="hr-HR" dirty="0" smtClean="0"/>
              <a:t>Slaba </a:t>
            </a:r>
            <a:r>
              <a:rPr lang="hr-HR" dirty="0" smtClean="0"/>
              <a:t>zaštićenost korisnika</a:t>
            </a:r>
          </a:p>
          <a:p>
            <a:endParaRPr lang="hr-HR" dirty="0" smtClean="0"/>
          </a:p>
          <a:p>
            <a:r>
              <a:rPr lang="hr-HR" dirty="0" smtClean="0"/>
              <a:t>Ovisnost </a:t>
            </a:r>
            <a:endParaRPr lang="hr-HR" dirty="0" smtClean="0"/>
          </a:p>
          <a:p>
            <a:endParaRPr lang="hr-HR" dirty="0"/>
          </a:p>
        </p:txBody>
      </p:sp>
      <p:sp>
        <p:nvSpPr>
          <p:cNvPr id="2" name="Naslov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r-HR" b="0" dirty="0" err="1" smtClean="0">
                <a:effectLst/>
              </a:rPr>
              <a:t>Facebook</a:t>
            </a:r>
            <a:endParaRPr lang="hr-HR" b="0" dirty="0">
              <a:effectLst/>
            </a:endParaRPr>
          </a:p>
        </p:txBody>
      </p:sp>
      <p:sp>
        <p:nvSpPr>
          <p:cNvPr id="4" name="Rezervirano mjesto datum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0EC670-63B4-464F-952B-065B8E319DDB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5" name="Rezervirano mjesto podnožj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6" name="Rezervirano mjesto broja slajd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AA5383-F181-43A0-A1D7-D1F39D7F56A2}" type="slidenum">
              <a:rPr lang="hr-HR" smtClean="0"/>
              <a:pPr/>
              <a:t>9</a:t>
            </a:fld>
            <a:endParaRPr lang="hr-HR"/>
          </a:p>
        </p:txBody>
      </p:sp>
    </p:spTree>
  </p:cSld>
  <p:clrMapOvr>
    <a:masterClrMapping/>
  </p:clrMapOvr>
  <p:transition spd="slow">
    <p:push dir="u"/>
  </p:transition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Rezervirano mjesto sadržaja 6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xmlns="" val="665735679"/>
              </p:ext>
            </p:extLst>
          </p:nvPr>
        </p:nvGraphicFramePr>
        <p:xfrm>
          <a:off x="457200" y="1481138"/>
          <a:ext cx="8229600" cy="452596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3" name="Rezervirano mjesto datum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95A49-B3DE-40DE-AA8D-614B649C95FC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4" name="Rezervirano mjesto podnožja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5" name="Rezervirano mjesto broja slajda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AA5383-F181-43A0-A1D7-D1F39D7F56A2}" type="slidenum">
              <a:rPr lang="hr-HR" smtClean="0"/>
              <a:pPr/>
              <a:t>10</a:t>
            </a:fld>
            <a:endParaRPr lang="hr-HR"/>
          </a:p>
        </p:txBody>
      </p:sp>
      <p:sp>
        <p:nvSpPr>
          <p:cNvPr id="6" name="Naslov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hr-HR"/>
          </a:p>
        </p:txBody>
      </p:sp>
    </p:spTree>
    <p:extLst>
      <p:ext uri="{BB962C8B-B14F-4D97-AF65-F5344CB8AC3E}">
        <p14:creationId xmlns:p14="http://schemas.microsoft.com/office/powerpoint/2010/main" xmlns="" val="3392969726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Rezervirano mjesto sadržaja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xmlns="" val="3135157410"/>
              </p:ext>
            </p:extLst>
          </p:nvPr>
        </p:nvGraphicFramePr>
        <p:xfrm>
          <a:off x="457200" y="1481138"/>
          <a:ext cx="8229600" cy="452596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2" name="Naslov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hr-HR" dirty="0"/>
          </a:p>
        </p:txBody>
      </p:sp>
      <p:sp>
        <p:nvSpPr>
          <p:cNvPr id="5" name="Rezervirano mjesto datum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289B883-F401-4FBE-BA97-5D1702934596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6" name="Rezervirano mjesto podnožj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7" name="Rezervirano mjesto broja slajd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AA5383-F181-43A0-A1D7-D1F39D7F56A2}" type="slidenum">
              <a:rPr lang="hr-HR" smtClean="0"/>
              <a:pPr/>
              <a:t>11</a:t>
            </a:fld>
            <a:endParaRPr lang="hr-HR"/>
          </a:p>
        </p:txBody>
      </p:sp>
    </p:spTree>
  </p:cSld>
  <p:clrMapOvr>
    <a:masterClrMapping/>
  </p:clrMapOvr>
  <p:transition spd="slow">
    <p:push dir="u"/>
  </p:transition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Rezervirano mjesto sadržaja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xmlns="" val="2057307503"/>
              </p:ext>
            </p:extLst>
          </p:nvPr>
        </p:nvGraphicFramePr>
        <p:xfrm>
          <a:off x="457200" y="1481138"/>
          <a:ext cx="8229600" cy="452596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2" name="Naslov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hr-HR" dirty="0"/>
          </a:p>
        </p:txBody>
      </p:sp>
      <p:sp>
        <p:nvSpPr>
          <p:cNvPr id="5" name="Rezervirano mjesto datum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6F032C-7D8C-4F76-AD10-275F15045714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6" name="Rezervirano mjesto podnožj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7" name="Rezervirano mjesto broja slajd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AA5383-F181-43A0-A1D7-D1F39D7F56A2}" type="slidenum">
              <a:rPr lang="hr-HR" smtClean="0"/>
              <a:pPr/>
              <a:t>12</a:t>
            </a:fld>
            <a:endParaRPr lang="hr-HR"/>
          </a:p>
        </p:txBody>
      </p:sp>
    </p:spTree>
  </p:cSld>
  <p:clrMapOvr>
    <a:masterClrMapping/>
  </p:clrMapOvr>
  <p:transition spd="slow">
    <p:push dir="u"/>
  </p:transition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Rezervirano mjesto sadržaja 6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xmlns="" val="1811160248"/>
              </p:ext>
            </p:extLst>
          </p:nvPr>
        </p:nvGraphicFramePr>
        <p:xfrm>
          <a:off x="457200" y="1481138"/>
          <a:ext cx="8229600" cy="452596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3" name="Rezervirano mjesto datum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95A49-B3DE-40DE-AA8D-614B649C95FC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4" name="Rezervirano mjesto podnožja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5" name="Rezervirano mjesto broja slajda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AA5383-F181-43A0-A1D7-D1F39D7F56A2}" type="slidenum">
              <a:rPr lang="hr-HR" smtClean="0"/>
              <a:pPr/>
              <a:t>13</a:t>
            </a:fld>
            <a:endParaRPr lang="hr-HR"/>
          </a:p>
        </p:txBody>
      </p:sp>
      <p:sp>
        <p:nvSpPr>
          <p:cNvPr id="6" name="Naslov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hr-HR" dirty="0"/>
          </a:p>
        </p:txBody>
      </p:sp>
    </p:spTree>
    <p:extLst>
      <p:ext uri="{BB962C8B-B14F-4D97-AF65-F5344CB8AC3E}">
        <p14:creationId xmlns:p14="http://schemas.microsoft.com/office/powerpoint/2010/main" xmlns="" val="3972627103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zervirano mjesto sadržaja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hr-HR" dirty="0" smtClean="0"/>
              <a:t>Brzo i jednostavno objavljivanje </a:t>
            </a:r>
          </a:p>
          <a:p>
            <a:endParaRPr lang="hr-HR" dirty="0" smtClean="0"/>
          </a:p>
          <a:p>
            <a:r>
              <a:rPr lang="hr-HR" dirty="0" smtClean="0"/>
              <a:t>Zaštićenost </a:t>
            </a:r>
            <a:r>
              <a:rPr lang="hr-HR" dirty="0" smtClean="0"/>
              <a:t>korisnika</a:t>
            </a:r>
          </a:p>
          <a:p>
            <a:endParaRPr lang="hr-HR" dirty="0" smtClean="0"/>
          </a:p>
          <a:p>
            <a:r>
              <a:rPr lang="hr-HR" dirty="0" smtClean="0"/>
              <a:t>Sužen </a:t>
            </a:r>
            <a:r>
              <a:rPr lang="hr-HR" dirty="0" smtClean="0"/>
              <a:t>izbor sadržaja</a:t>
            </a:r>
          </a:p>
          <a:p>
            <a:endParaRPr lang="hr-HR" dirty="0" smtClean="0"/>
          </a:p>
          <a:p>
            <a:r>
              <a:rPr lang="hr-HR" dirty="0" smtClean="0"/>
              <a:t>Nema </a:t>
            </a:r>
            <a:r>
              <a:rPr lang="hr-HR" dirty="0" smtClean="0"/>
              <a:t>direktne komunikacije </a:t>
            </a:r>
            <a:endParaRPr lang="hr-HR" dirty="0"/>
          </a:p>
        </p:txBody>
      </p:sp>
      <p:sp>
        <p:nvSpPr>
          <p:cNvPr id="2" name="Naslov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r-HR" b="0" dirty="0" err="1" smtClean="0">
                <a:effectLst/>
              </a:rPr>
              <a:t>Twitter</a:t>
            </a:r>
            <a:endParaRPr lang="hr-HR" b="0" dirty="0">
              <a:effectLst/>
            </a:endParaRPr>
          </a:p>
        </p:txBody>
      </p:sp>
      <p:sp>
        <p:nvSpPr>
          <p:cNvPr id="4" name="Rezervirano mjesto datum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837F1F-97A6-4576-8139-4A301FDAFEE4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5" name="Rezervirano mjesto podnožj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6" name="Rezervirano mjesto broja slajd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AA5383-F181-43A0-A1D7-D1F39D7F56A2}" type="slidenum">
              <a:rPr lang="hr-HR" smtClean="0"/>
              <a:pPr/>
              <a:t>14</a:t>
            </a:fld>
            <a:endParaRPr lang="hr-HR"/>
          </a:p>
        </p:txBody>
      </p:sp>
    </p:spTree>
    <p:extLst>
      <p:ext uri="{BB962C8B-B14F-4D97-AF65-F5344CB8AC3E}">
        <p14:creationId xmlns:p14="http://schemas.microsoft.com/office/powerpoint/2010/main" xmlns="" val="3563645924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zervirano mjesto sadržaja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hr-HR" dirty="0" smtClean="0"/>
              <a:t>Besplatni telefonski i video pozivi</a:t>
            </a:r>
          </a:p>
          <a:p>
            <a:endParaRPr lang="hr-HR" dirty="0" smtClean="0"/>
          </a:p>
          <a:p>
            <a:r>
              <a:rPr lang="hr-HR" dirty="0" smtClean="0"/>
              <a:t>Zaštićenost </a:t>
            </a:r>
            <a:r>
              <a:rPr lang="hr-HR" dirty="0" smtClean="0"/>
              <a:t>korisnika</a:t>
            </a:r>
          </a:p>
          <a:p>
            <a:endParaRPr lang="hr-HR" dirty="0" smtClean="0"/>
          </a:p>
          <a:p>
            <a:r>
              <a:rPr lang="hr-HR" dirty="0" smtClean="0"/>
              <a:t>Oprema </a:t>
            </a:r>
            <a:r>
              <a:rPr lang="hr-HR" dirty="0" smtClean="0"/>
              <a:t>za komuniciranje</a:t>
            </a:r>
          </a:p>
          <a:p>
            <a:endParaRPr lang="hr-HR" dirty="0"/>
          </a:p>
        </p:txBody>
      </p:sp>
      <p:sp>
        <p:nvSpPr>
          <p:cNvPr id="2" name="Naslov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r-HR" b="0" dirty="0" err="1" smtClean="0">
                <a:effectLst/>
              </a:rPr>
              <a:t>Skype</a:t>
            </a:r>
            <a:endParaRPr lang="hr-HR" b="0" dirty="0">
              <a:effectLst/>
            </a:endParaRPr>
          </a:p>
        </p:txBody>
      </p:sp>
      <p:sp>
        <p:nvSpPr>
          <p:cNvPr id="4" name="Rezervirano mjesto datum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DCEB96-92E0-47AD-81F7-CB4FD4B70A6F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5" name="Rezervirano mjesto podnožj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6" name="Rezervirano mjesto broja slajd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AA5383-F181-43A0-A1D7-D1F39D7F56A2}" type="slidenum">
              <a:rPr lang="hr-HR" smtClean="0"/>
              <a:pPr/>
              <a:t>15</a:t>
            </a:fld>
            <a:endParaRPr lang="hr-HR"/>
          </a:p>
        </p:txBody>
      </p:sp>
    </p:spTree>
  </p:cSld>
  <p:clrMapOvr>
    <a:masterClrMapping/>
  </p:clrMapOvr>
  <p:transition spd="slow">
    <p:push dir="u"/>
  </p:transition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zervirano mjesto sadržaja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hr-HR" dirty="0"/>
              <a:t>Budućnost društvenih mreža je teško </a:t>
            </a:r>
            <a:r>
              <a:rPr lang="hr-HR" dirty="0" smtClean="0"/>
              <a:t>predvidjeti</a:t>
            </a:r>
          </a:p>
          <a:p>
            <a:r>
              <a:rPr lang="hr-HR" dirty="0"/>
              <a:t>Društvene će mreže postati neizostavni dio svakog dijela ljudskog života </a:t>
            </a:r>
            <a:endParaRPr lang="hr-HR" dirty="0" smtClean="0"/>
          </a:p>
          <a:p>
            <a:r>
              <a:rPr lang="hr-HR" dirty="0"/>
              <a:t>Društvene mreže nedvojbeno omogućuju bolju komunikaciju među ljudima, no doziranje kao i način primjene, treba biti umjeren kao i u svim stvarima koje nas okružuju.</a:t>
            </a:r>
          </a:p>
          <a:p>
            <a:endParaRPr lang="hr-HR" dirty="0"/>
          </a:p>
        </p:txBody>
      </p:sp>
      <p:sp>
        <p:nvSpPr>
          <p:cNvPr id="2" name="Naslov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r-HR" dirty="0" smtClean="0"/>
              <a:t>Zaključak</a:t>
            </a:r>
            <a:endParaRPr lang="hr-HR" dirty="0"/>
          </a:p>
        </p:txBody>
      </p:sp>
      <p:sp>
        <p:nvSpPr>
          <p:cNvPr id="4" name="Rezervirano mjesto datum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292F18-8515-498A-A3A8-2D71F37621D4}" type="datetime1">
              <a:rPr lang="hr-HR" smtClean="0"/>
              <a:pPr/>
              <a:t>11.11.2014.</a:t>
            </a:fld>
            <a:endParaRPr lang="hr-HR"/>
          </a:p>
        </p:txBody>
      </p:sp>
      <p:sp>
        <p:nvSpPr>
          <p:cNvPr id="5" name="Rezervirano mjesto podnožj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hr-HR" smtClean="0"/>
              <a:t>Gimnazija Vukovar</a:t>
            </a:r>
            <a:endParaRPr lang="hr-HR"/>
          </a:p>
        </p:txBody>
      </p:sp>
      <p:sp>
        <p:nvSpPr>
          <p:cNvPr id="6" name="Rezervirano mjesto broja slajd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AA5383-F181-43A0-A1D7-D1F39D7F56A2}" type="slidenum">
              <a:rPr lang="hr-HR" smtClean="0"/>
              <a:pPr/>
              <a:t>16</a:t>
            </a:fld>
            <a:endParaRPr lang="hr-HR"/>
          </a:p>
        </p:txBody>
      </p:sp>
    </p:spTree>
  </p:cSld>
  <p:clrMapOvr>
    <a:masterClrMapping/>
  </p:clrMapOvr>
  <p:transition spd="slow">
    <p:push dir="u"/>
  </p:transition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Gomilanje">
  <a:themeElements>
    <a:clrScheme name="Gomilanje">
      <a:dk1>
        <a:sysClr val="windowText" lastClr="000000"/>
      </a:dk1>
      <a:lt1>
        <a:sysClr val="window" lastClr="FFFFFF"/>
      </a:lt1>
      <a:dk2>
        <a:srgbClr val="464646"/>
      </a:dk2>
      <a:lt2>
        <a:srgbClr val="DEF5FA"/>
      </a:lt2>
      <a:accent1>
        <a:srgbClr val="2DA2BF"/>
      </a:accent1>
      <a:accent2>
        <a:srgbClr val="DA1F28"/>
      </a:accent2>
      <a:accent3>
        <a:srgbClr val="EB641B"/>
      </a:accent3>
      <a:accent4>
        <a:srgbClr val="39639D"/>
      </a:accent4>
      <a:accent5>
        <a:srgbClr val="474B78"/>
      </a:accent5>
      <a:accent6>
        <a:srgbClr val="7D3C4A"/>
      </a:accent6>
      <a:hlink>
        <a:srgbClr val="FF8119"/>
      </a:hlink>
      <a:folHlink>
        <a:srgbClr val="44B9E8"/>
      </a:folHlink>
    </a:clrScheme>
    <a:fontScheme name="Gomilanje">
      <a:maj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  <a:font script="Geor" typeface="Sylfaen"/>
      </a:majorFont>
      <a:min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  <a:font script="Geor" typeface="Sylfaen"/>
      </a:minorFont>
    </a:fontScheme>
    <a:fmtScheme name="Gomilanje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satMod val="180000"/>
              </a:schemeClr>
            </a:gs>
            <a:gs pos="65000">
              <a:schemeClr val="phClr">
                <a:tint val="32000"/>
                <a:satMod val="250000"/>
              </a:schemeClr>
            </a:gs>
            <a:gs pos="100000">
              <a:schemeClr val="phClr">
                <a:tint val="23000"/>
                <a:satMod val="300000"/>
              </a:schemeClr>
            </a:gs>
          </a:gsLst>
          <a:lin ang="16200000" scaled="0"/>
        </a:gradFill>
        <a:gradFill rotWithShape="1">
          <a:gsLst>
            <a:gs pos="0">
              <a:schemeClr val="phClr">
                <a:shade val="15000"/>
                <a:satMod val="180000"/>
              </a:schemeClr>
            </a:gs>
            <a:gs pos="50000">
              <a:schemeClr val="phClr">
                <a:shade val="45000"/>
                <a:satMod val="170000"/>
              </a:schemeClr>
            </a:gs>
            <a:gs pos="70000">
              <a:schemeClr val="phClr">
                <a:tint val="99000"/>
                <a:shade val="65000"/>
                <a:satMod val="155000"/>
              </a:schemeClr>
            </a:gs>
            <a:gs pos="100000">
              <a:schemeClr val="phClr">
                <a:tint val="95500"/>
                <a:shade val="100000"/>
                <a:satMod val="15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55000" cap="flat" cmpd="thickThin" algn="ctr">
          <a:solidFill>
            <a:schemeClr val="phClr"/>
          </a:solidFill>
          <a:prstDash val="solid"/>
        </a:ln>
        <a:ln w="63500" cap="flat" cmpd="thickThin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glow" dir="t">
              <a:rot lat="0" lon="0" rev="6360000"/>
            </a:lightRig>
          </a:scene3d>
          <a:sp3d contourW="1000" prstMaterial="flat">
            <a:bevelT w="95250" h="101600"/>
            <a:contourClr>
              <a:schemeClr val="phClr">
                <a:satMod val="30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55000"/>
                <a:satMod val="300000"/>
              </a:schemeClr>
            </a:gs>
            <a:gs pos="40000">
              <a:schemeClr val="phClr">
                <a:tint val="65000"/>
                <a:satMod val="300000"/>
              </a:schemeClr>
            </a:gs>
            <a:gs pos="100000">
              <a:schemeClr val="phClr">
                <a:shade val="65000"/>
                <a:satMod val="300000"/>
              </a:schemeClr>
            </a:gs>
          </a:gsLst>
          <a:path path="circle">
            <a:fillToRect l="65000" b="98000"/>
          </a:path>
        </a:gradFill>
        <a:blipFill>
          <a:blip xmlns:r="http://schemas.openxmlformats.org/officeDocument/2006/relationships" r:embed="rId1">
            <a:duotone>
              <a:schemeClr val="phClr">
                <a:shade val="60000"/>
                <a:satMod val="110000"/>
              </a:schemeClr>
              <a:schemeClr val="phClr">
                <a:tint val="95000"/>
              </a:schemeClr>
            </a:duotone>
          </a:blip>
          <a:tile tx="0" ty="0" sx="50000" sy="5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Tema sustava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Concourse</Template>
  <TotalTime>276</TotalTime>
  <Words>313</Words>
  <Application>Microsoft Office PowerPoint</Application>
  <PresentationFormat>Prikaz na zaslonu (4:3)</PresentationFormat>
  <Paragraphs>117</Paragraphs>
  <Slides>16</Slides>
  <Notes>0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Naslovi slajdova</vt:lpstr>
      </vt:variant>
      <vt:variant>
        <vt:i4>16</vt:i4>
      </vt:variant>
    </vt:vector>
  </HeadingPairs>
  <TitlesOfParts>
    <vt:vector size="17" baseType="lpstr">
      <vt:lpstr>Gomilanje</vt:lpstr>
      <vt:lpstr>Prednosti i nedostaci društvenih mreža</vt:lpstr>
      <vt:lpstr>Što su društvene mreže?</vt:lpstr>
      <vt:lpstr>Povijest i razvoj</vt:lpstr>
      <vt:lpstr>Društvene mreže danas</vt:lpstr>
      <vt:lpstr>Facebook</vt:lpstr>
      <vt:lpstr>Twitter</vt:lpstr>
      <vt:lpstr>Skype</vt:lpstr>
      <vt:lpstr>Istraživanje</vt:lpstr>
      <vt:lpstr>Facebook</vt:lpstr>
      <vt:lpstr>Slajd 10</vt:lpstr>
      <vt:lpstr>Slajd 11</vt:lpstr>
      <vt:lpstr>Slajd 12</vt:lpstr>
      <vt:lpstr>Slajd 13</vt:lpstr>
      <vt:lpstr>Twitter</vt:lpstr>
      <vt:lpstr>Skype</vt:lpstr>
      <vt:lpstr>Zaključak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Prednosti i nedostaci društvenih mreža</dc:title>
  <dc:creator>Slatky</dc:creator>
  <cp:lastModifiedBy>Korisnik</cp:lastModifiedBy>
  <cp:revision>21</cp:revision>
  <dcterms:created xsi:type="dcterms:W3CDTF">2014-11-04T08:34:33Z</dcterms:created>
  <dcterms:modified xsi:type="dcterms:W3CDTF">2014-11-11T13:37:25Z</dcterms:modified>
</cp:coreProperties>
</file>