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57" r:id="rId4"/>
    <p:sldId id="258" r:id="rId5"/>
    <p:sldId id="259" r:id="rId6"/>
    <p:sldId id="261" r:id="rId7"/>
    <p:sldId id="269" r:id="rId8"/>
    <p:sldId id="260" r:id="rId9"/>
    <p:sldId id="262" r:id="rId10"/>
    <p:sldId id="263" r:id="rId11"/>
    <p:sldId id="264" r:id="rId12"/>
    <p:sldId id="266" r:id="rId13"/>
    <p:sldId id="267" r:id="rId14"/>
    <p:sldId id="268" r:id="rId15"/>
    <p:sldId id="272" r:id="rId16"/>
    <p:sldId id="276" r:id="rId17"/>
    <p:sldId id="270" r:id="rId18"/>
    <p:sldId id="275" r:id="rId19"/>
    <p:sldId id="274" r:id="rId20"/>
    <p:sldId id="27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My%20Documents\Downloads\anketa%20-%20slanje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tablica!$A$8</c:f>
              <c:strCache>
                <c:ptCount val="1"/>
                <c:pt idx="0">
                  <c:v>Na računalu boravim svaki dan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tablica!$B$8:$C$8</c:f>
              <c:numCache>
                <c:formatCode>0%</c:formatCode>
                <c:ptCount val="2"/>
                <c:pt idx="0">
                  <c:v>0.42857142857142855</c:v>
                </c:pt>
                <c:pt idx="1">
                  <c:v>0.57142857142857195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Na </a:t>
            </a:r>
            <a:r>
              <a:rPr lang="hr-HR" dirty="0"/>
              <a:t>računalu dnevno provedem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tablica!$A$24</c:f>
              <c:strCache>
                <c:ptCount val="1"/>
                <c:pt idx="0">
                  <c:v>na računalu dnevno provedem </c:v>
                </c:pt>
              </c:strCache>
            </c:strRef>
          </c:tx>
          <c:cat>
            <c:strRef>
              <c:f>tablica!$B$23:$F$23</c:f>
              <c:strCache>
                <c:ptCount val="5"/>
                <c:pt idx="0">
                  <c:v>manje od 1h</c:v>
                </c:pt>
                <c:pt idx="1">
                  <c:v>1h</c:v>
                </c:pt>
                <c:pt idx="2">
                  <c:v>2h</c:v>
                </c:pt>
                <c:pt idx="3">
                  <c:v>3h</c:v>
                </c:pt>
                <c:pt idx="4">
                  <c:v>više od 3h</c:v>
                </c:pt>
              </c:strCache>
            </c:strRef>
          </c:cat>
          <c:val>
            <c:numRef>
              <c:f>tablica!$B$24:$F$24</c:f>
              <c:numCache>
                <c:formatCode>0%</c:formatCode>
                <c:ptCount val="5"/>
                <c:pt idx="0">
                  <c:v>0.16666666666666666</c:v>
                </c:pt>
                <c:pt idx="1">
                  <c:v>0.1190476190476191</c:v>
                </c:pt>
                <c:pt idx="2">
                  <c:v>0.14285714285714299</c:v>
                </c:pt>
                <c:pt idx="3">
                  <c:v>0.1190476190476191</c:v>
                </c:pt>
                <c:pt idx="4">
                  <c:v>0.45238095238095277</c:v>
                </c:pt>
              </c:numCache>
            </c:numRef>
          </c:val>
        </c:ser>
        <c:shape val="box"/>
        <c:axId val="59289600"/>
        <c:axId val="59291136"/>
        <c:axId val="0"/>
      </c:bar3DChart>
      <c:catAx>
        <c:axId val="59289600"/>
        <c:scaling>
          <c:orientation val="minMax"/>
        </c:scaling>
        <c:axPos val="b"/>
        <c:tickLblPos val="nextTo"/>
        <c:crossAx val="59291136"/>
        <c:crosses val="autoZero"/>
        <c:auto val="1"/>
        <c:lblAlgn val="ctr"/>
        <c:lblOffset val="100"/>
      </c:catAx>
      <c:valAx>
        <c:axId val="59291136"/>
        <c:scaling>
          <c:orientation val="minMax"/>
        </c:scaling>
        <c:axPos val="l"/>
        <c:majorGridlines/>
        <c:numFmt formatCode="0%" sourceLinked="1"/>
        <c:tickLblPos val="nextTo"/>
        <c:crossAx val="5928960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tablica!$A$12</c:f>
              <c:strCache>
                <c:ptCount val="1"/>
                <c:pt idx="0">
                  <c:v>Primjetio/la sam da me nakon rada na računalu bole/svrbe/peku oči</c:v>
                </c:pt>
              </c:strCache>
            </c:strRef>
          </c:tx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tablica!$B$12:$C$12</c:f>
              <c:numCache>
                <c:formatCode>0%</c:formatCode>
                <c:ptCount val="2"/>
                <c:pt idx="0">
                  <c:v>0.73809523809523858</c:v>
                </c:pt>
                <c:pt idx="1">
                  <c:v>0.26190476190476236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tablica!$A$13</c:f>
              <c:strCache>
                <c:ptCount val="1"/>
                <c:pt idx="0">
                  <c:v>Primjeti/la sam da nakon rada na računalu osjetim bol u leđima</c:v>
                </c:pt>
              </c:strCache>
            </c:strRef>
          </c:tx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tablica!$B$13:$C$13</c:f>
              <c:numCache>
                <c:formatCode>0%</c:formatCode>
                <c:ptCount val="2"/>
                <c:pt idx="0">
                  <c:v>0.8333333333333337</c:v>
                </c:pt>
                <c:pt idx="1">
                  <c:v>0.16666666666666666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računalu</a:t>
            </a:r>
            <a:r>
              <a:rPr lang="en-US" dirty="0"/>
              <a:t> </a:t>
            </a:r>
            <a:r>
              <a:rPr lang="en-US" dirty="0" err="1"/>
              <a:t>osjećam</a:t>
            </a:r>
            <a:r>
              <a:rPr lang="en-US" dirty="0"/>
              <a:t> </a:t>
            </a:r>
            <a:r>
              <a:rPr lang="en-US" dirty="0" err="1"/>
              <a:t>bolove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trnjenje</a:t>
            </a:r>
            <a:r>
              <a:rPr lang="en-US" dirty="0"/>
              <a:t> u </a:t>
            </a:r>
            <a:r>
              <a:rPr lang="en-US" dirty="0" err="1" smtClean="0"/>
              <a:t>laktovima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ručnima</a:t>
            </a:r>
            <a:r>
              <a:rPr lang="en-US" dirty="0"/>
              <a:t> </a:t>
            </a:r>
            <a:r>
              <a:rPr lang="en-US" dirty="0" err="1"/>
              <a:t>zglobovima</a:t>
            </a:r>
            <a:endParaRPr lang="en-US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tablica!$A$14</c:f>
              <c:strCache>
                <c:ptCount val="1"/>
                <c:pt idx="0">
                  <c:v>Nakon rada na računalu osjećam bolove i trnjenje u laktovima i ručnima zglobovima</c:v>
                </c:pt>
              </c:strCache>
            </c:strRef>
          </c:tx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tablica!$B$14:$C$14</c:f>
              <c:numCache>
                <c:formatCode>0%</c:formatCode>
                <c:ptCount val="2"/>
                <c:pt idx="0">
                  <c:v>0.88095238095238038</c:v>
                </c:pt>
                <c:pt idx="1">
                  <c:v>0.11904761904761908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/>
    <c:plotArea>
      <c:layout/>
      <c:pieChart>
        <c:varyColors val="1"/>
        <c:ser>
          <c:idx val="0"/>
          <c:order val="0"/>
          <c:tx>
            <c:strRef>
              <c:f>tablica!$A$11</c:f>
              <c:strCache>
                <c:ptCount val="1"/>
                <c:pt idx="0">
                  <c:v>Imam ergonomski oblikovanu tipkovnicu i miš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tablica!$B$11:$C$11</c:f>
              <c:numCache>
                <c:formatCode>0%</c:formatCode>
                <c:ptCount val="2"/>
                <c:pt idx="0">
                  <c:v>0.21428571428571427</c:v>
                </c:pt>
                <c:pt idx="1">
                  <c:v>0.78571428571428559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/>
    <c:plotArea>
      <c:layout/>
      <c:pieChart>
        <c:varyColors val="1"/>
        <c:ser>
          <c:idx val="0"/>
          <c:order val="0"/>
          <c:tx>
            <c:strRef>
              <c:f>tablica!$A$15</c:f>
              <c:strCache>
                <c:ptCount val="1"/>
                <c:pt idx="0">
                  <c:v>Nakon dužeg rada na računalu radim vježbe za oči i vježbe istezanja</c:v>
                </c:pt>
              </c:strCache>
            </c:strRef>
          </c:tx>
          <c:cat>
            <c:strRef>
              <c:f>tablica!$B$5:$C$5</c:f>
              <c:strCache>
                <c:ptCount val="2"/>
                <c:pt idx="0">
                  <c:v>da</c:v>
                </c:pt>
                <c:pt idx="1">
                  <c:v>ne</c:v>
                </c:pt>
              </c:strCache>
            </c:strRef>
          </c:cat>
          <c:val>
            <c:numRef>
              <c:f>tablica!$B$15:$C$15</c:f>
              <c:numCache>
                <c:formatCode>0%</c:formatCode>
                <c:ptCount val="2"/>
                <c:pt idx="0">
                  <c:v>0.26190476190476236</c:v>
                </c:pt>
                <c:pt idx="1">
                  <c:v>0.73809523809523858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AF59E-2DC1-4AFA-B0E2-90C26A424EB2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03D6-D39E-42C3-8DFA-13D5BC09CDF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hgfghfhzgfvhjgvhgjuh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03D6-D39E-42C3-8DFA-13D5BC09CDF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B39C-2ADE-4632-98E3-24CFE42B19A5}" type="datetimeFigureOut">
              <a:rPr lang="sr-Latn-CS" smtClean="0"/>
              <a:pPr/>
              <a:t>12.11.2014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9C68D-B252-4BE9-B68D-A544EE8259A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Sindrom_karpalnog_kanala" TargetMode="External"/><Relationship Id="rId3" Type="http://schemas.openxmlformats.org/officeDocument/2006/relationships/hyperlink" Target="http://www.vidi.hr/Zdravlje/Kako-sprijeciti-RSI-bolest-koju-izaziva-racunalo" TargetMode="External"/><Relationship Id="rId7" Type="http://schemas.openxmlformats.org/officeDocument/2006/relationships/hyperlink" Target="http://hr.265health.com/conditions-treatments/bones-joints-muscles/1016032090.html" TargetMode="External"/><Relationship Id="rId2" Type="http://schemas.openxmlformats.org/officeDocument/2006/relationships/hyperlink" Target="http://web.zpr.fer.hr/ergonomija/2000/kramar/uvo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.burek.com/bolesti-informaticara-rsi-preventivna-edukacija-t41070.topicseen.html" TargetMode="External"/><Relationship Id="rId5" Type="http://schemas.openxmlformats.org/officeDocument/2006/relationships/hyperlink" Target="http://web.zpr.fer.hr/ergonomija/2004/nakic/index.htm" TargetMode="External"/><Relationship Id="rId10" Type="http://schemas.openxmlformats.org/officeDocument/2006/relationships/hyperlink" Target="http://pravopis.hr/rjecnik/" TargetMode="External"/><Relationship Id="rId4" Type="http://schemas.openxmlformats.org/officeDocument/2006/relationships/hyperlink" Target="http://www.baguje.com/2012/03/sprecite-bolest-rsi-koju-izaziva-duga-upotreba-racunara.html" TargetMode="External"/><Relationship Id="rId9" Type="http://schemas.openxmlformats.org/officeDocument/2006/relationships/hyperlink" Target="http://hr.265health.com/alternative-medicine/alternative-remedies/1016052293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dirty="0"/>
              <a:t>Rad za računalom i utjecaj na zdravlje</a:t>
            </a:r>
            <a:br>
              <a:rPr lang="hr-HR" sz="5400" dirty="0"/>
            </a:br>
            <a:endParaRPr lang="hr-H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7752" y="5643578"/>
            <a:ext cx="4286248" cy="121442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Marija Rusin i Olivera Juhas</a:t>
            </a:r>
            <a:br>
              <a:rPr lang="hr-HR" sz="2800" dirty="0" smtClean="0"/>
            </a:br>
            <a:r>
              <a:rPr lang="hr-HR" sz="2800" dirty="0" smtClean="0"/>
              <a:t>4.a</a:t>
            </a:r>
            <a:endParaRPr lang="hr-HR" sz="2800" dirty="0"/>
          </a:p>
        </p:txBody>
      </p:sp>
      <p:pic>
        <p:nvPicPr>
          <p:cNvPr id="5122" name="Picture 2" descr="http://www.mojedijete.com/wp-content/uploads/2010/06/dijete-za-racuna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1236"/>
            <a:ext cx="4643470" cy="33167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00230" y="214290"/>
            <a:ext cx="8229600" cy="1143000"/>
          </a:xfrm>
        </p:spPr>
        <p:txBody>
          <a:bodyPr/>
          <a:lstStyle/>
          <a:p>
            <a:r>
              <a:rPr lang="hr-HR" dirty="0" smtClean="0"/>
              <a:t>Što je ergonomija?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/>
          <a:lstStyle/>
          <a:p>
            <a:r>
              <a:rPr lang="hr-HR" dirty="0" smtClean="0"/>
              <a:t>znanstvena disciplina (znanost o radu)</a:t>
            </a:r>
          </a:p>
          <a:p>
            <a:r>
              <a:rPr lang="hr-HR" dirty="0" smtClean="0"/>
              <a:t>nije neovisna znanost</a:t>
            </a:r>
          </a:p>
          <a:p>
            <a:r>
              <a:rPr lang="hr-HR" dirty="0" smtClean="0"/>
              <a:t>kvaliteta rada,povećanje proizvodnje,smanjivanje profesionalnih oboljenja,povećanje efikasnosti,sigurnost uporabe predmeta</a:t>
            </a:r>
            <a:endParaRPr lang="hr-HR" dirty="0"/>
          </a:p>
        </p:txBody>
      </p:sp>
      <p:pic>
        <p:nvPicPr>
          <p:cNvPr id="22530" name="Picture 2" descr="https://encrypted-tbn3.gstatic.com/images?q=tbn:ANd9GcQPVTiuuIbQmDxkgTw74hL7hYNuqiT1B-BUQuF5Fz_THsjyLHt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22"/>
            <a:ext cx="3124496" cy="2071678"/>
          </a:xfrm>
          <a:prstGeom prst="rect">
            <a:avLst/>
          </a:prstGeom>
          <a:noFill/>
        </p:spPr>
      </p:pic>
      <p:pic>
        <p:nvPicPr>
          <p:cNvPr id="22532" name="Picture 4" descr="http://www.pivk.si/img/products/1587_im2.jpg_th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8162" y="4000504"/>
            <a:ext cx="1685838" cy="2857496"/>
          </a:xfrm>
          <a:prstGeom prst="rect">
            <a:avLst/>
          </a:prstGeom>
          <a:noFill/>
        </p:spPr>
      </p:pic>
      <p:pic>
        <p:nvPicPr>
          <p:cNvPr id="22534" name="Picture 6" descr="http://media.engadget.com/img/product/9/78x/microsoft-natural-wireless-ergonomic-keyboard-7000-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714860"/>
            <a:ext cx="4452965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pokret.com/wp-content/uploads/2014/09/Pravilno-sjedenj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844173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000108"/>
            <a:ext cx="4038600" cy="4525963"/>
          </a:xfrm>
        </p:spPr>
        <p:txBody>
          <a:bodyPr/>
          <a:lstStyle/>
          <a:p>
            <a:r>
              <a:rPr lang="hr-HR" dirty="0" smtClean="0"/>
              <a:t>prof. Hardo,ekspert za RSI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038600" cy="4525963"/>
          </a:xfrm>
        </p:spPr>
        <p:txBody>
          <a:bodyPr/>
          <a:lstStyle/>
          <a:p>
            <a:r>
              <a:rPr lang="hr-HR" dirty="0" smtClean="0"/>
              <a:t>ustanovio je da prst tajnice učini isti pokret 3000 puta na sat</a:t>
            </a:r>
          </a:p>
          <a:p>
            <a:r>
              <a:rPr lang="hr-HR" dirty="0" smtClean="0"/>
              <a:t>usporedio je opterećenje ruku tajnice s opterećenjem ruke tenisača</a:t>
            </a:r>
            <a:endParaRPr lang="hr-HR" dirty="0"/>
          </a:p>
        </p:txBody>
      </p:sp>
      <p:pic>
        <p:nvPicPr>
          <p:cNvPr id="24578" name="Picture 2" descr="[Slika: bild_2010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292895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7752" y="428604"/>
            <a:ext cx="4038600" cy="571504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funkcijske tipke odvojene i u zasebnom redu</a:t>
            </a:r>
          </a:p>
          <a:p>
            <a:r>
              <a:rPr lang="hr-HR" dirty="0" smtClean="0"/>
              <a:t>tipkovnica mora biti neovisna o računalu</a:t>
            </a:r>
          </a:p>
          <a:p>
            <a:r>
              <a:rPr lang="hr-HR" dirty="0" smtClean="0"/>
              <a:t> korištenje gumene podloge</a:t>
            </a:r>
          </a:p>
          <a:p>
            <a:r>
              <a:rPr lang="hr-HR" dirty="0" smtClean="0"/>
              <a:t>nagib tipkovnice na podlogu trebao bi iznositi 5-10°</a:t>
            </a:r>
          </a:p>
          <a:p>
            <a:r>
              <a:rPr lang="hr-HR" dirty="0" smtClean="0"/>
              <a:t>visina tipkovnice 3 cm</a:t>
            </a:r>
          </a:p>
          <a:p>
            <a:r>
              <a:rPr lang="hr-HR" dirty="0" smtClean="0"/>
              <a:t>visina tipki 12-15 mm</a:t>
            </a:r>
          </a:p>
          <a:p>
            <a:r>
              <a:rPr lang="hr-HR" dirty="0" smtClean="0"/>
              <a:t>razmak između tipki 18-20mm</a:t>
            </a:r>
          </a:p>
          <a:p>
            <a:r>
              <a:rPr lang="hr-HR" dirty="0" smtClean="0"/>
              <a:t>potrebna sila za pritisak tipke 0.25-1.5 N</a:t>
            </a:r>
            <a:endParaRPr lang="hr-HR" dirty="0"/>
          </a:p>
        </p:txBody>
      </p:sp>
      <p:pic>
        <p:nvPicPr>
          <p:cNvPr id="26626" name="Picture 2" descr="http://www.eventus.si/iimg/230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4530466" cy="3028940"/>
          </a:xfrm>
          <a:prstGeom prst="rect">
            <a:avLst/>
          </a:prstGeom>
          <a:noFill/>
        </p:spPr>
      </p:pic>
      <p:pic>
        <p:nvPicPr>
          <p:cNvPr id="26628" name="Picture 4" descr="http://www.cclonline.com/images/MediaPool/hyPapzT-2bLLfl1hXFlkij3A-3d-3d_BigProduct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94"/>
            <a:ext cx="4892646" cy="3286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14348" y="714356"/>
          <a:ext cx="778674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5697559"/>
          </a:xfrm>
        </p:spPr>
        <p:txBody>
          <a:bodyPr/>
          <a:lstStyle/>
          <a:p>
            <a:r>
              <a:rPr lang="hr-HR" dirty="0" smtClean="0"/>
              <a:t>vježbe za oči (s vremena na vrijeme treptati,izlagati oči dnevnom svjetlu,pomicati pogled-lijevo/desno,gore/dolje)</a:t>
            </a:r>
          </a:p>
          <a:p>
            <a:r>
              <a:rPr lang="hr-HR" dirty="0" smtClean="0"/>
              <a:t> vježbe istezanja</a:t>
            </a:r>
            <a:endParaRPr lang="hr-HR" dirty="0"/>
          </a:p>
        </p:txBody>
      </p:sp>
      <p:sp>
        <p:nvSpPr>
          <p:cNvPr id="28674" name="AutoShape 2" descr="data:image/jpeg;base64,/9j/4AAQSkZJRgABAQAAAQABAAD/2wCEAAkGBwgHBhUIBxQWFhIWGSEaGRgYGSAeIBghHh0eJCAgIB8iHyosHSQxHxwcIj0hJykvOi4uHR8zODQ4OigtMCwBCgoKBQUFDgUFDisZExkrKysrKysrKysrKysrKysrKysrKysrKysrKysrKysrKysrKysrKysrKysrKysrKysrK//AABEIAOEAzwMBIgACEQEDEQH/xAAbAAEBAQACAwAAAAAAAAAAAAAABgUDBAECB//EADsQAAEDAwQBAgQEAggHAQAAAAEAAgMEBREGEiExQRMiBxQyUUJhcYEVIzM0UmJygpGhFiVDc3SxsyT/xAAUAQEAAAAAAAAAAAAAAAAAAAAA/8QAFBEBAAAAAAAAAAAAAAAAAAAAAP/aAAwDAQACEQMRAD8A+4oiICIiAiIgIiICLiqaiClgM9U5rGN5LnEAD9SelOM1xba0f8gZNWH7wM9o+4Mjy1gcBg7S7OCOOUFQikxcdZXGXdQUsFNGM/1mQue7kY9sXDPP4nZ46XMJ9a0zC+aGin+zY5JIj+u5zHg/pgfqgpkUyda0VMP+bwVVNjlxlhcWMHgulZuYPH4vOCtq03W33mk+btUrJY843MIIB4OD9jgjg/cIO4iIgIiICIiAiIgIiICIiAiIgIiIC9ZZGQxmWUhrWjJJOAAOyT4C69yuFHa6N1ZcpGRxt7c8gAf6+fy8qXpaeq1s01N3a6O3OwYoDlr5wDkPl8hh4xH5GCfsg9qWvu2r3ultMhpqAHDZgwGWoxnLo93EbM4w4tJdg4wCu0+z3+20zpbTWPnkxwyraxzXYBwAY2xlhJI93u668qkYxsbAxgAA4AHQXsgkrVoyOWYXHVrhV1fOC4fyo84GI4zw3gDLsZJ/YCrYxsbAxgAAGAB0AvZEBERAU/ddMRT1TrjZ5DS1bsF0rBkSbcYEseQJBgEc4IycEZVAiCbodR1FJWNtuqmMgle4Mika4mKoJA4aSMsfk49N3J/CTzikXSvNpob3bX266MD4njDmn/Yg+CDyCOisPTVxqbfcTpi8mR0rGl0E7x/WIge8jjezIa4Hv2u/FgBUoiICIiAiIgIiICIiAiIgLgrqymt9I6rrXBkbBuc5xwAAudS2rwbhdqKxZIbLI6aTrD2U+12w5B7e+PIxy0OCDxZ7e/UFS2/3xvDXb6SLPtjZj2yOb5ldndznYNoGDuJqkRARSXxOoKmp0wa+3EiopHCoiI+8ecgjIyCwuBB8Hpd7RmqKXU9qE8XtmaG+tE4bXRucMjLTyGntp8jzwUG+iIgIiICIiAsHWVnqLvagbaQ2qheJoHE4Ae3weD7SMtP5OK3kQZmm7zFfrNHcYmlm4EOY7uNzSQ5h4HIcCP2Wmo8NdYfiF7CfQuDCSOcNniHjjGXx/nz6R+wAsEBERAREQEREBERAREQFMTMLfiTHJPja6jcIskfUJWmTaM5B2lmSByMfbinU9q1ppPRvzAT8q4ueGs3OdE9uJA37c7H8d+nhBQrGuWq7BargKC5VMccmAcPdgAHONzum5x5Iyo686su15u7rLaIp2QCYM+dp/wCbx6W/oNwzLnxDLstc0v5GMjrafoviHJUz3C6U1EJKlsUbxI44YIt43FjdwfnfuwHjrxngPp8c8MsYkic0tIyCCCCD0QfIXz+2WOH+KSWumkNNXUwzBNG3h9M5+5jXM+mRrTmPBJPtzkbjjgq7LbLXOKnWlvoPTe8NdVRDa1rncNL43jLG5w3dvPJBIAyRZWrSmn7PV/N2umiikwRuY0A4PYygyhqm52eA/wDFlK5uHBolpv5jJXOIDQ1mfUa4k424P+LlVFJUNq6VtQwOAcAcPaWuGfBa4AtP5ELA+I1JNVaNnfScSxN9aMg42viIeCPuRt6WlRX63Vc8VK14E0sImbGfqLD5+x/ZBpr0nmip4TNO4NY0Euc44DQOSST0MeVGVPxCjfXPtdqppX1QqPQayUGJr8AOe8SbSA1rSDjGcFvHuC9H2e9aoLqrVMEbY4g70aL1dzJXgHD5ZA3kE/SNvtByRlBQQat01UTNgp62lc9xDWtbPGS4k4AADuSTxhbKiJorfU1IsGqLfFF8y0tY+LD2OIbks3hjHMeAHOHAyG5BzkDvaSrqmlr5tMXNz5JacB8cr+5onk7SSAMubjYT5IB8kAKlERBL/ESjrp7CK20M31FNKyeNoBJdsPuaACCcs3N2g8gkeVoWfVFlvMvoUEzTKM5id7ZBjGcxuw7jOCccHI7BXiy6ntd6mdDROduaNw3MLQ9mcCRjiMPYTwHAkHC5L3YKC9Na+pBbKw5jmYdskZGcFrv3PtOQfII4QaqKOpb3ddM7KXWZY+JzgxlZGC1vQA9dpJ9Mk/jB2knnGBmxQEREBERAREQEREBERBJVmjPlLq+9aUl+WqHhoczaDBLtP44wAc4yNzXDH7nM5dK7XmprGLlpaSOISOEZg2bZIcEiTe9/4mvGPa0cZ4yOb3Ut3jsFgmu0o3CJhdt63EdDPjJwMrg0daZLNpyKkqSTKQXyk9mR5Lnk8n8Tj0cIMC92270NvkpbmZLjQSBrHs24qGDPLgYwPW8ZAAOOujm5REBfJodKV1Hq8Wa4xPfRPp3Q01TAHB1MGvc9oc8Z2PaHbQ84DgBnOXBfWUQYml7FLYo5xPM6d00xlL3NDT9DGAHbwThgyQBkk8BbRIAyV5WbqO1uvVnfb2SGPfjLtocCAQS1zXcOaQMEeQSgn79cG3q2W2ema+N89TDIwPG1zQ3MjwfsTE14/POOiuKlq6Ss+LcvozDdFSNjLA4e93qPcRjHO1rmk4II3DPa6eo7NU22WnrfmZqivJMVJG4sjhZI6MgybGs4DWBzsEnogckL31ZaqTS+l6eug90lJUMlL8hskxe8Cb7Bz3tc4Y85H2CD6AvD/pK8og+XaUtFl1b8NaCsupcxlK07jua1rmxnD2yEgj0jsBI44A54Vd8OHvfoOidKST6DOT30vn1GYG1ddoO0ukEk9eXSbWj2U8kcZlOdpa0Ya5g44LmDyvsMUbIYhFEAGtGAB4A6CD0rKWCupXUtW0PjeC1zXDIIPYIUx8PqmaCGfTlWXOfRPEbXu7fE4ZidnAyduWkjvbnyq1R+oGGyayptQMyY59tHMOONziYXjjP1uLTz0Wn8JyFgiIgIiICIiAiIgIiIJDVw/jGo6PTjfo3fNT8Z9sLh6bTlpADpPz6YR+JVNXVU9FTOqax7WRtGXOe4Na0fmTwFiXu1XFt5jvlj9MzNjMUkchIbKwkOaA4Z9Mtdk52nO4g9DGS6urdUurdIXhjKab0WkOieZQ5km4OIyxnWAP8AN+SC3RcVJAKWlZTtLnBjQ3LjknAxknyfzXKgIiICy71Ne4Sx1kihlHIe2SR0ZHW0hwa7j6gRjyOeDnURBN2TTlSy7OveopGz1WNse1pbHAzyI2kkgu7c4kk8Doc+Nfxv/gbKpgJbBUQzvDQSdkUrXPwB2doJx+SpUQTujtXUWrIZJKRkkZjI9sjdpcxwyyQf3XAHH+EqiUZU1lFpfXT57hJHFT1kDcOkcGhslOSNuSQGgskaQOSSHdYVn30gjtKUsD9cXS4U8YA3RRb8AZe1m6Qd5/FGc+cj7KxUtoMumZW12MNmrZS0Z5wwMiOf80Tj+mFUoCwtc2p960jU0MI3SOjcYxxy9o3MHu4HuAHPglbq8EZGCgztN3EXewQXFpJ9SNrskYySBnjxytJSnw0f6emjbSXE0s0lPh7cOAY8+mD7QCfSMZyBzlVaAiIgIiICIiAiIgL57qGoqrL8TYam0xmqkqad7ZYBIxro2Rlpa9m5wABcSMHva7HlfQlH6422+8UF7jcBI2cU+w4HqsqC1rgMgnLSGvGPDXffIDmgbrCqv0FTWNghp4w8SMZM6T1d23B5jZgtLeM5+oqqREBERAREQEREE58QrLBfdH1NLPGZHCJ742jOfUa0lmMck7sceelh6RpdTXnS9NcBXiAPibiOOnYQ0AYHLySTgc84z0FfO+lSOh66G1/C6muFVnZFSh7scnDWknA8nAQenw0oRa4q63tkkkbHWvAdIQXHdFC45IAHLnOPAHZVkpvQNFUU1i+brxtnqZHVEgLs4MmNrc/3YwxnGPp67VIgIiIJCwuNB8QK+24IbKyKpb7sgkgxvdjOQSWAY/u/pmvUlrFpt9+oL6z8M3y0g49zKjDR2PEgY7gjjd91WoCIiAiIgIiICIiApP4huFHTUt5kGY6WpZJINpdhha6Nz+AT7RJv6/CqxeHNDm7XDIPYQcdPU09SwPpntcCMgtIIIPRGPH5rjq7hRUMLpq2WNjW/U57g0N/Uk8LCl0DpZ7w+KmbEQCMwOfCSDjh3pObu6HecfuuzSaP05RzNnhpYvUb1I5u9/wBsl7succeSSg56HU9guE/oUFXTyPxnayZjjgecArVBBGQs+tsVor4PQraeF7DztdG0jj9lMwRv0Pe4KGKTdb6p4ijZI8l1PJtJAa9xJcx23G0nIdjHZQW6IiAiIgL5NZy6ou7vh5VNIjiqXzHDCGupwWyRx8kggvdsIxjYwjs5X1lSGr6Sa13OLVlta8ujxHUsZz6sGSSdvlzCS8beSMj7YCvRcFDV09fRsrKNwfG9oc1w6IPRXOgIiIJX4ota7QlTvA4De/8AuNVUDkZCy9U0El10zU26DG+WGRjd3W5zCBn9yFw6MuEV00rTVcHAMbQRnlpaNrmn8wQQR4IQbSIiAiIgIiICIiAiIgIsa5aos9vqfk3yb5/EMTTJJ1n6GAlo8bnYGSOVl0lyv+p6UT2oMpKZ4y2ZxZLI8eCxjSWNBGOXkkEOG3ooNy83qhs0IkrCcuO1jGNL3vceg1jQST/sPJCwaK33S/6hZeL5GYaeAZp4C8Fxedw9WQAYB2HAZudjJ6OVrWLTdBZj67d0lQW7Xzykvkf1n3H6RkZ2NwM+FsoCIpz4hVVVS6UlFtc5lRIWRwlpwTI97WtAPQyTjJwPuUFGiIgIiIImgL9E3oWyXH8OqZP/AM7t2PlpCP6IhzvodjLcdOJbjlqtl1LrbaO7299vuTA+KQYc0+R+vYPkEcg8hSdHeKjRdQLVqd7n0hwKescCcDIHpzkD2uGR/NOA4dnIKC3ReGua9u5hyPuF5QFH6fH8G1vV2XOIp2tq4W5GAXEtlAGB+JodgZxnPbirBSupZPkdYW6vkI2OMtMc8YMrWuac/cuiDMeS8IKpERAREQERdG8Xe32WkNXc5AxnXkkkkABrQCXHJHABQd5dS5XOgtUHr3OWOJn9qRwaP9SVNyO1XqOMfLYt9O4HJcA+pPOB7foiyMnOXHkdHlads0nabfP81tdLMRgyzvdK788biQzPnaBnAz0EGfJq6rr3Bml6OacH/qyAwRt5A5MgDjjnO1pPHAK95NP3u7vDr9VlkfmClBja4fZ0hy93ZaSC0EAEAFVKIM6zWO2WOn9C1RNjBOSRyXE9lzjkuPHZJKxNBy/KPqtPP4dSzEsGCB6UpL4tuRgNHvjAB4EfjIVYpG/uZYNX098wBFUD5Wd3PBJBgccD+1uYXHrczxkoK5ERAUx8SZBS6PlrwAXwFkzN2cb45GubnBGRkdZVOuCvo6e40L6KsbujkaWOGSMhwwRkcjg9hBzovSCJkEDYYvpaABkk8AYHJ5P6le6AiIgLiqaeGrp3U9U1r2OBa5rhkOB7BB7C5V0r1dKSyWqS515xHE0ud1k4HQyRknoDySEEPc5qj4f3SKnsnqVFPUOfihaAXxe3JfCewwEcsPA3cYVlYb9bb/SfM2x+4A4c0gtcwjsOa4AtPI7HkEcFYWjLVUVle/V16bionaGxRuHNND2I+h7iTuPHfH66N/0pQXicVrC+Cqa0tZPC4seAfBxw8Z8OB7OMZKDfUv8AED+pUv8A51L/APdi6f8AxHdNLyfL6wY6SAAltbEwuGAT/TRtbmN2NvLQWnJPGDjsMkbqbVjZaZ+aWi92WkFssz2HjODkMjcDwR7pBxwEFYiIgIiIM2/3iKyW01krXvOQ1kbBl0jncNa0fcn/AE5KzNO6ec2UXq/5fXOyfc7c2nDiD6cY+kAYA3AZJzkld+psVPV6ijvNSS4wsLY2H6WOceZAP7W325+y1kBERAREQF0b1aqS92qS2XAZikbtcAcH9QfB8rvIgldK3mrp6gab1IT85G3LJD9NUwfjYf7Q43M7HfI5VUsrUVhpb/Q/L1Jc17TujlYcPieOnMPg/wDvorFOpLhpx7otXRuMDQS2siYXNc0Y/pI2Bzo3cnJxtODjHQCvRdWhuNFcIhLQSskaRkFjg4EffgrtICIiAi9ZJGRML5CAB2ScAKTq9c09TIaXSUTq6bB5iIETDgEb5iQ0djhpJ/TjIUd1uVHaLe+4XJ4ZFGMucfA/TsnwAOSeAou2Ulfry5RXq9xPp6Onfvp4HOIfM4HIllaDgAYG1n33Z4POlRaTqK+5Mu+rZfWlYcxwt4ghOSRtbgGQjj3v5yAeMDFagIiIPDmte0teMg9g+VG1Ol6zTr33DQ21mSXvo3cRSnDfo69F5DcbuuRkYVmiDE0xqah1HA40wfHLGdssMrdskZ8Zb9j4cODz5BA21LaxsVZPPHftP4FbT84zt+Yj7dA89YPOC4Ha7kY5K1dNX2k1HZmXOh3BrsgtcMOY4HDmuHggghBqIiICIiAiIgIiICIiAvBAcMHpeUQTt10TYLnU/OGL0p859WBxifnIOSWEbz7RjcDjwuD+B6loXgWq4bo8Y2VUQlLesYe0sc498uLu1Uoglo59diMCSCgJxyRPKMnzx6HH6LidT6+rDIHzUVM0jDNjJJ3AkHLsu9MAg4IBa4ffrmuRBInQdLX1QqdS1E9YWnLWyODYx9PBijDWu5bk5GD5BVVBBDTRCKna1rR0GgADHHQ/JciICIiAiIgIiICia1smktXtr43Yoa14ZMw5Pp1DuGSA84DsNYesHaeurZZ2orTBfbJLbKnIbI0jI7afwuH5g4P7INFFO6Cu9ReNNskuI21MZMM7c5LZIzg55PYw7vpwPlUSAiIgIiICIiAiIgIiICIiAiIgIiICIiAiIgIiICIiCMs8htXxIq7Y7hlVGypj5cQXN/lydjAPDSQD1s/azXTqLXRVNyiuM7A6aEOEbjn2B+N2B1k7RzjPf3K7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676" name="AutoShape 4" descr="data:image/jpeg;base64,/9j/4AAQSkZJRgABAQAAAQABAAD/2wCEAAkGBwgHBhUIBxQWFhIWGSEaGRgYGSAeIBghHh0eJCAgIB8iHyosHSQxHxwcIj0hJykvOi4uHR8zODQ4OigtMCwBCgoKBQUFDgUFDisZExkrKysrKysrKysrKysrKysrKysrKysrKysrKysrKysrKysrKysrKysrKysrKysrKysrK//AABEIAOEAzwMBIgACEQEDEQH/xAAbAAEBAQACAwAAAAAAAAAAAAAABgUDBAECB//EADsQAAEDAwQBAgQEAggHAQAAAAEAAgMEBREGEiExQRMiBxQyUUJhcYEVIzM0UmJygpGhFiVDc3SxsyT/xAAUAQEAAAAAAAAAAAAAAAAAAAAA/8QAFBEBAAAAAAAAAAAAAAAAAAAAAP/aAAwDAQACEQMRAD8A+4oiICIiAiIgIiICLiqaiClgM9U5rGN5LnEAD9SelOM1xba0f8gZNWH7wM9o+4Mjy1gcBg7S7OCOOUFQikxcdZXGXdQUsFNGM/1mQue7kY9sXDPP4nZ46XMJ9a0zC+aGin+zY5JIj+u5zHg/pgfqgpkUyda0VMP+bwVVNjlxlhcWMHgulZuYPH4vOCtq03W33mk+btUrJY843MIIB4OD9jgjg/cIO4iIgIiICIiAiIgIiICIiAiIgIiIC9ZZGQxmWUhrWjJJOAAOyT4C69yuFHa6N1ZcpGRxt7c8gAf6+fy8qXpaeq1s01N3a6O3OwYoDlr5wDkPl8hh4xH5GCfsg9qWvu2r3ultMhpqAHDZgwGWoxnLo93EbM4w4tJdg4wCu0+z3+20zpbTWPnkxwyraxzXYBwAY2xlhJI93u668qkYxsbAxgAA4AHQXsgkrVoyOWYXHVrhV1fOC4fyo84GI4zw3gDLsZJ/YCrYxsbAxgAAGAB0AvZEBERAU/ddMRT1TrjZ5DS1bsF0rBkSbcYEseQJBgEc4IycEZVAiCbodR1FJWNtuqmMgle4Mika4mKoJA4aSMsfk49N3J/CTzikXSvNpob3bX266MD4njDmn/Yg+CDyCOisPTVxqbfcTpi8mR0rGl0E7x/WIge8jjezIa4Hv2u/FgBUoiICIiAiIgIiICIiAiIgLgrqymt9I6rrXBkbBuc5xwAAudS2rwbhdqKxZIbLI6aTrD2U+12w5B7e+PIxy0OCDxZ7e/UFS2/3xvDXb6SLPtjZj2yOb5ldndznYNoGDuJqkRARSXxOoKmp0wa+3EiopHCoiI+8ecgjIyCwuBB8Hpd7RmqKXU9qE8XtmaG+tE4bXRucMjLTyGntp8jzwUG+iIgIiICIiAsHWVnqLvagbaQ2qheJoHE4Ae3weD7SMtP5OK3kQZmm7zFfrNHcYmlm4EOY7uNzSQ5h4HIcCP2Wmo8NdYfiF7CfQuDCSOcNniHjjGXx/nz6R+wAsEBERAREQEREBERAREQFMTMLfiTHJPja6jcIskfUJWmTaM5B2lmSByMfbinU9q1ppPRvzAT8q4ueGs3OdE9uJA37c7H8d+nhBQrGuWq7BargKC5VMccmAcPdgAHONzum5x5Iyo686su15u7rLaIp2QCYM+dp/wCbx6W/oNwzLnxDLstc0v5GMjrafoviHJUz3C6U1EJKlsUbxI44YIt43FjdwfnfuwHjrxngPp8c8MsYkic0tIyCCCCD0QfIXz+2WOH+KSWumkNNXUwzBNG3h9M5+5jXM+mRrTmPBJPtzkbjjgq7LbLXOKnWlvoPTe8NdVRDa1rncNL43jLG5w3dvPJBIAyRZWrSmn7PV/N2umiikwRuY0A4PYygyhqm52eA/wDFlK5uHBolpv5jJXOIDQ1mfUa4k424P+LlVFJUNq6VtQwOAcAcPaWuGfBa4AtP5ELA+I1JNVaNnfScSxN9aMg42viIeCPuRt6WlRX63Vc8VK14E0sImbGfqLD5+x/ZBpr0nmip4TNO4NY0Euc44DQOSST0MeVGVPxCjfXPtdqppX1QqPQayUGJr8AOe8SbSA1rSDjGcFvHuC9H2e9aoLqrVMEbY4g70aL1dzJXgHD5ZA3kE/SNvtByRlBQQat01UTNgp62lc9xDWtbPGS4k4AADuSTxhbKiJorfU1IsGqLfFF8y0tY+LD2OIbks3hjHMeAHOHAyG5BzkDvaSrqmlr5tMXNz5JacB8cr+5onk7SSAMubjYT5IB8kAKlERBL/ESjrp7CK20M31FNKyeNoBJdsPuaACCcs3N2g8gkeVoWfVFlvMvoUEzTKM5id7ZBjGcxuw7jOCccHI7BXiy6ntd6mdDROduaNw3MLQ9mcCRjiMPYTwHAkHC5L3YKC9Na+pBbKw5jmYdskZGcFrv3PtOQfII4QaqKOpb3ddM7KXWZY+JzgxlZGC1vQA9dpJ9Mk/jB2knnGBmxQEREBERAREQEREBERBJVmjPlLq+9aUl+WqHhoczaDBLtP44wAc4yNzXDH7nM5dK7XmprGLlpaSOISOEZg2bZIcEiTe9/4mvGPa0cZ4yOb3Ut3jsFgmu0o3CJhdt63EdDPjJwMrg0daZLNpyKkqSTKQXyk9mR5Lnk8n8Tj0cIMC92270NvkpbmZLjQSBrHs24qGDPLgYwPW8ZAAOOujm5REBfJodKV1Hq8Wa4xPfRPp3Q01TAHB1MGvc9oc8Z2PaHbQ84DgBnOXBfWUQYml7FLYo5xPM6d00xlL3NDT9DGAHbwThgyQBkk8BbRIAyV5WbqO1uvVnfb2SGPfjLtocCAQS1zXcOaQMEeQSgn79cG3q2W2ema+N89TDIwPG1zQ3MjwfsTE14/POOiuKlq6Ss+LcvozDdFSNjLA4e93qPcRjHO1rmk4II3DPa6eo7NU22WnrfmZqivJMVJG4sjhZI6MgybGs4DWBzsEnogckL31ZaqTS+l6eug90lJUMlL8hskxe8Cb7Bz3tc4Y85H2CD6AvD/pK8og+XaUtFl1b8NaCsupcxlK07jua1rmxnD2yEgj0jsBI44A54Vd8OHvfoOidKST6DOT30vn1GYG1ddoO0ukEk9eXSbWj2U8kcZlOdpa0Ya5g44LmDyvsMUbIYhFEAGtGAB4A6CD0rKWCupXUtW0PjeC1zXDIIPYIUx8PqmaCGfTlWXOfRPEbXu7fE4ZidnAyduWkjvbnyq1R+oGGyayptQMyY59tHMOONziYXjjP1uLTz0Wn8JyFgiIgIiICIiAiIgIiIJDVw/jGo6PTjfo3fNT8Z9sLh6bTlpADpPz6YR+JVNXVU9FTOqax7WRtGXOe4Na0fmTwFiXu1XFt5jvlj9MzNjMUkchIbKwkOaA4Z9Mtdk52nO4g9DGS6urdUurdIXhjKab0WkOieZQ5km4OIyxnWAP8AN+SC3RcVJAKWlZTtLnBjQ3LjknAxknyfzXKgIiICy71Ne4Sx1kihlHIe2SR0ZHW0hwa7j6gRjyOeDnURBN2TTlSy7OveopGz1WNse1pbHAzyI2kkgu7c4kk8Doc+Nfxv/gbKpgJbBUQzvDQSdkUrXPwB2doJx+SpUQTujtXUWrIZJKRkkZjI9sjdpcxwyyQf3XAHH+EqiUZU1lFpfXT57hJHFT1kDcOkcGhslOSNuSQGgskaQOSSHdYVn30gjtKUsD9cXS4U8YA3RRb8AZe1m6Qd5/FGc+cj7KxUtoMumZW12MNmrZS0Z5wwMiOf80Tj+mFUoCwtc2p960jU0MI3SOjcYxxy9o3MHu4HuAHPglbq8EZGCgztN3EXewQXFpJ9SNrskYySBnjxytJSnw0f6emjbSXE0s0lPh7cOAY8+mD7QCfSMZyBzlVaAiIgIiICIiAiIgL57qGoqrL8TYam0xmqkqad7ZYBIxro2Rlpa9m5wABcSMHva7HlfQlH6422+8UF7jcBI2cU+w4HqsqC1rgMgnLSGvGPDXffIDmgbrCqv0FTWNghp4w8SMZM6T1d23B5jZgtLeM5+oqqREBERAREQEREE58QrLBfdH1NLPGZHCJ742jOfUa0lmMck7sceelh6RpdTXnS9NcBXiAPibiOOnYQ0AYHLySTgc84z0FfO+lSOh66G1/C6muFVnZFSh7scnDWknA8nAQenw0oRa4q63tkkkbHWvAdIQXHdFC45IAHLnOPAHZVkpvQNFUU1i+brxtnqZHVEgLs4MmNrc/3YwxnGPp67VIgIiIJCwuNB8QK+24IbKyKpb7sgkgxvdjOQSWAY/u/pmvUlrFpt9+oL6z8M3y0g49zKjDR2PEgY7gjjd91WoCIiAiIgIiICIiApP4huFHTUt5kGY6WpZJINpdhha6Nz+AT7RJv6/CqxeHNDm7XDIPYQcdPU09SwPpntcCMgtIIIPRGPH5rjq7hRUMLpq2WNjW/U57g0N/Uk8LCl0DpZ7w+KmbEQCMwOfCSDjh3pObu6HecfuuzSaP05RzNnhpYvUb1I5u9/wBsl7succeSSg56HU9guE/oUFXTyPxnayZjjgecArVBBGQs+tsVor4PQraeF7DztdG0jj9lMwRv0Pe4KGKTdb6p4ijZI8l1PJtJAa9xJcx23G0nIdjHZQW6IiAiIgL5NZy6ou7vh5VNIjiqXzHDCGupwWyRx8kggvdsIxjYwjs5X1lSGr6Sa13OLVlta8ujxHUsZz6sGSSdvlzCS8beSMj7YCvRcFDV09fRsrKNwfG9oc1w6IPRXOgIiIJX4ota7QlTvA4De/8AuNVUDkZCy9U0El10zU26DG+WGRjd3W5zCBn9yFw6MuEV00rTVcHAMbQRnlpaNrmn8wQQR4IQbSIiAiIgIiICIiAiIgIsa5aos9vqfk3yb5/EMTTJJ1n6GAlo8bnYGSOVl0lyv+p6UT2oMpKZ4y2ZxZLI8eCxjSWNBGOXkkEOG3ooNy83qhs0IkrCcuO1jGNL3vceg1jQST/sPJCwaK33S/6hZeL5GYaeAZp4C8Fxedw9WQAYB2HAZudjJ6OVrWLTdBZj67d0lQW7Xzykvkf1n3H6RkZ2NwM+FsoCIpz4hVVVS6UlFtc5lRIWRwlpwTI97WtAPQyTjJwPuUFGiIgIiIImgL9E3oWyXH8OqZP/AM7t2PlpCP6IhzvodjLcdOJbjlqtl1LrbaO7299vuTA+KQYc0+R+vYPkEcg8hSdHeKjRdQLVqd7n0hwKescCcDIHpzkD2uGR/NOA4dnIKC3ReGua9u5hyPuF5QFH6fH8G1vV2XOIp2tq4W5GAXEtlAGB+JodgZxnPbirBSupZPkdYW6vkI2OMtMc8YMrWuac/cuiDMeS8IKpERAREQERdG8Xe32WkNXc5AxnXkkkkABrQCXHJHABQd5dS5XOgtUHr3OWOJn9qRwaP9SVNyO1XqOMfLYt9O4HJcA+pPOB7foiyMnOXHkdHlads0nabfP81tdLMRgyzvdK788biQzPnaBnAz0EGfJq6rr3Bml6OacH/qyAwRt5A5MgDjjnO1pPHAK95NP3u7vDr9VlkfmClBja4fZ0hy93ZaSC0EAEAFVKIM6zWO2WOn9C1RNjBOSRyXE9lzjkuPHZJKxNBy/KPqtPP4dSzEsGCB6UpL4tuRgNHvjAB4EfjIVYpG/uZYNX098wBFUD5Wd3PBJBgccD+1uYXHrczxkoK5ERAUx8SZBS6PlrwAXwFkzN2cb45GubnBGRkdZVOuCvo6e40L6KsbujkaWOGSMhwwRkcjg9hBzovSCJkEDYYvpaABkk8AYHJ5P6le6AiIgLiqaeGrp3U9U1r2OBa5rhkOB7BB7C5V0r1dKSyWqS515xHE0ud1k4HQyRknoDySEEPc5qj4f3SKnsnqVFPUOfihaAXxe3JfCewwEcsPA3cYVlYb9bb/SfM2x+4A4c0gtcwjsOa4AtPI7HkEcFYWjLVUVle/V16bionaGxRuHNND2I+h7iTuPHfH66N/0pQXicVrC+Cqa0tZPC4seAfBxw8Z8OB7OMZKDfUv8AED+pUv8A51L/APdi6f8AxHdNLyfL6wY6SAAltbEwuGAT/TRtbmN2NvLQWnJPGDjsMkbqbVjZaZ+aWi92WkFssz2HjODkMjcDwR7pBxwEFYiIgIiIM2/3iKyW01krXvOQ1kbBl0jncNa0fcn/AE5KzNO6ec2UXq/5fXOyfc7c2nDiD6cY+kAYA3AZJzkld+psVPV6ijvNSS4wsLY2H6WOceZAP7W325+y1kBERAREQF0b1aqS92qS2XAZikbtcAcH9QfB8rvIgldK3mrp6gab1IT85G3LJD9NUwfjYf7Q43M7HfI5VUsrUVhpb/Q/L1Jc17TujlYcPieOnMPg/wDvorFOpLhpx7otXRuMDQS2siYXNc0Y/pI2Bzo3cnJxtODjHQCvRdWhuNFcIhLQSskaRkFjg4EffgrtICIiAi9ZJGRML5CAB2ScAKTq9c09TIaXSUTq6bB5iIETDgEb5iQ0djhpJ/TjIUd1uVHaLe+4XJ4ZFGMucfA/TsnwAOSeAou2Ulfry5RXq9xPp6Onfvp4HOIfM4HIllaDgAYG1n33Z4POlRaTqK+5Mu+rZfWlYcxwt4ghOSRtbgGQjj3v5yAeMDFagIiIPDmte0teMg9g+VG1Ol6zTr33DQ21mSXvo3cRSnDfo69F5DcbuuRkYVmiDE0xqah1HA40wfHLGdssMrdskZ8Zb9j4cODz5BA21LaxsVZPPHftP4FbT84zt+Yj7dA89YPOC4Ha7kY5K1dNX2k1HZmXOh3BrsgtcMOY4HDmuHggghBqIiICIiAiIgIiICIiAvBAcMHpeUQTt10TYLnU/OGL0p859WBxifnIOSWEbz7RjcDjwuD+B6loXgWq4bo8Y2VUQlLesYe0sc498uLu1Uoglo59diMCSCgJxyRPKMnzx6HH6LidT6+rDIHzUVM0jDNjJJ3AkHLsu9MAg4IBa4ffrmuRBInQdLX1QqdS1E9YWnLWyODYx9PBijDWu5bk5GD5BVVBBDTRCKna1rR0GgADHHQ/JciICIiAiIgIiICia1smktXtr43Yoa14ZMw5Pp1DuGSA84DsNYesHaeurZZ2orTBfbJLbKnIbI0jI7afwuH5g4P7INFFO6Cu9ReNNskuI21MZMM7c5LZIzg55PYw7vpwPlUSAiIgIiICIiAiIgIiICIiAiIgIiICIiAiIgIiICIiCMs8htXxIq7Y7hlVGypj5cQXN/lydjAPDSQD1s/azXTqLXRVNyiuM7A6aEOEbjn2B+N2B1k7RzjPf3K7iAiIgIiICIiAiIgIiICIiAiIgIiICIiAiIgI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8678" name="Picture 6" descr="http://www.ordinacija.hr/repository/images/_variations/2/e/2e9daec9143691e8b6f18b26dfb0c8b6_content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0"/>
            <a:ext cx="3895725" cy="2667000"/>
          </a:xfrm>
          <a:prstGeom prst="rect">
            <a:avLst/>
          </a:prstGeom>
          <a:noFill/>
        </p:spPr>
      </p:pic>
      <p:pic>
        <p:nvPicPr>
          <p:cNvPr id="28680" name="Picture 8" descr="http://www.sdtiiz.hr/pic/novosti/vjezba_vrat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143380"/>
            <a:ext cx="2500330" cy="2714620"/>
          </a:xfrm>
          <a:prstGeom prst="rect">
            <a:avLst/>
          </a:prstGeom>
          <a:noFill/>
        </p:spPr>
      </p:pic>
      <p:pic>
        <p:nvPicPr>
          <p:cNvPr id="28682" name="Picture 10" descr="http://web.zpr.fer.hr/ergonomija/2001/malkoc/slike/vjezbe/Vjezba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953159"/>
            <a:ext cx="2714612" cy="29048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http://web.zpr.fer.hr/ergonomija/2001/malkoc/slike/vjezbe/Vjezba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712"/>
            <a:ext cx="2357454" cy="2961930"/>
          </a:xfrm>
          <a:prstGeom prst="rect">
            <a:avLst/>
          </a:prstGeom>
          <a:noFill/>
        </p:spPr>
      </p:pic>
      <p:pic>
        <p:nvPicPr>
          <p:cNvPr id="1028" name="Picture 4" descr="http://web.zpr.fer.hr/ergonomija/2001/malkoc/slike/vjezbe/Vjezba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0"/>
            <a:ext cx="3362325" cy="2819401"/>
          </a:xfrm>
          <a:prstGeom prst="rect">
            <a:avLst/>
          </a:prstGeom>
          <a:noFill/>
        </p:spPr>
      </p:pic>
      <p:pic>
        <p:nvPicPr>
          <p:cNvPr id="1030" name="Picture 6" descr="http://web.zpr.fer.hr/ergonomija/2001/malkoc/slike/vjezbe/Vjezba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643206" cy="3429024"/>
          </a:xfrm>
          <a:prstGeom prst="rect">
            <a:avLst/>
          </a:prstGeom>
          <a:noFill/>
        </p:spPr>
      </p:pic>
      <p:pic>
        <p:nvPicPr>
          <p:cNvPr id="1032" name="Picture 8" descr="http://web.zpr.fer.hr/ergonomija/2001/malkoc/slike/vjezbe/Vjezba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071810"/>
            <a:ext cx="2786082" cy="3357586"/>
          </a:xfrm>
          <a:prstGeom prst="rect">
            <a:avLst/>
          </a:prstGeom>
          <a:noFill/>
        </p:spPr>
      </p:pic>
      <p:pic>
        <p:nvPicPr>
          <p:cNvPr id="1034" name="Picture 10" descr="http://web.zpr.fer.hr/ergonomija/2001/malkoc/slike/vjezbe/Vjezba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143248"/>
            <a:ext cx="2414588" cy="3200402"/>
          </a:xfrm>
          <a:prstGeom prst="rect">
            <a:avLst/>
          </a:prstGeom>
          <a:noFill/>
        </p:spPr>
      </p:pic>
      <p:pic>
        <p:nvPicPr>
          <p:cNvPr id="1036" name="Picture 12" descr="http://web.zpr.fer.hr/ergonomija/2001/malkoc/slike/vjezbe/Vjezba6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0"/>
            <a:ext cx="2500298" cy="3071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541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2770" name="Picture 2" descr="http://www.klinfo.hr/wp-content/uploads/2013/07/4de21eb76d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642918"/>
            <a:ext cx="3333750" cy="2286016"/>
          </a:xfrm>
          <a:prstGeom prst="rect">
            <a:avLst/>
          </a:prstGeom>
          <a:noFill/>
        </p:spPr>
      </p:pic>
      <p:pic>
        <p:nvPicPr>
          <p:cNvPr id="32772" name="Picture 4" descr="http://articledirectoryarticledirectory.co.uk/wp-content/uploads/2013/09/3165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876"/>
            <a:ext cx="3819525" cy="2847976"/>
          </a:xfrm>
          <a:prstGeom prst="rect">
            <a:avLst/>
          </a:prstGeom>
          <a:noFill/>
        </p:spPr>
      </p:pic>
      <p:pic>
        <p:nvPicPr>
          <p:cNvPr id="32774" name="Picture 6" descr="http://www.optometrija.net/wp-content/uploads/2011/04/djeca-kompjuteri-ra%C4%8Dunala-o%C4%8D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66"/>
            <a:ext cx="3929090" cy="58866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http://www.cuvarkuca.hr/repository/images/_variations/a/a/aaf6d450668558aad0dd551e221479ac_content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5905500" cy="39243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43238" y="214290"/>
            <a:ext cx="8229600" cy="1143000"/>
          </a:xfrm>
        </p:spPr>
        <p:txBody>
          <a:bodyPr/>
          <a:lstStyle/>
          <a:p>
            <a:r>
              <a:rPr lang="hr-HR" dirty="0" smtClean="0"/>
              <a:t>Sadržaj: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Štetno djelovanje računala</a:t>
            </a:r>
          </a:p>
          <a:p>
            <a:r>
              <a:rPr lang="hr-HR" dirty="0" smtClean="0"/>
              <a:t>RSI</a:t>
            </a:r>
          </a:p>
          <a:p>
            <a:r>
              <a:rPr lang="hr-HR" dirty="0" smtClean="0"/>
              <a:t>CTS</a:t>
            </a:r>
          </a:p>
          <a:p>
            <a:r>
              <a:rPr lang="hr-HR" dirty="0" smtClean="0"/>
              <a:t>Ergonomija</a:t>
            </a:r>
          </a:p>
          <a:p>
            <a:r>
              <a:rPr lang="hr-HR" dirty="0" smtClean="0"/>
              <a:t>Preventivne vježbe</a:t>
            </a:r>
          </a:p>
          <a:p>
            <a:r>
              <a:rPr lang="hr-HR" dirty="0" smtClean="0"/>
              <a:t>Zaključak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786050" cy="1143000"/>
          </a:xfrm>
        </p:spPr>
        <p:txBody>
          <a:bodyPr/>
          <a:lstStyle/>
          <a:p>
            <a:r>
              <a:rPr lang="hr-HR" dirty="0" smtClean="0"/>
              <a:t>Literatura: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hr-HR" sz="1800" dirty="0" smtClean="0">
                <a:hlinkClick r:id="rId2"/>
              </a:rPr>
              <a:t>http://web.zpr.fer.hr/ergonomija/2000/kramar/uvod.htm</a:t>
            </a:r>
            <a:endParaRPr lang="hr-HR" sz="1800" dirty="0" smtClean="0"/>
          </a:p>
          <a:p>
            <a:r>
              <a:rPr lang="hr-HR" sz="1800" dirty="0" smtClean="0">
                <a:hlinkClick r:id="rId3"/>
              </a:rPr>
              <a:t>http://www.vidi.hr/Zdravlje/Kako-sprijeciti-RSI-bolest-koju-izaziva-racunalo</a:t>
            </a:r>
            <a:endParaRPr lang="hr-HR" sz="1800" dirty="0" smtClean="0"/>
          </a:p>
          <a:p>
            <a:r>
              <a:rPr lang="hr-HR" sz="1800" dirty="0" smtClean="0">
                <a:hlinkClick r:id="rId4"/>
              </a:rPr>
              <a:t>http://www.baguje.com/2012/03/sprecite-bolest-rsi-koju-izaziva-duga-upotreba-racunara.html</a:t>
            </a:r>
            <a:endParaRPr lang="hr-HR" sz="1800" dirty="0" smtClean="0"/>
          </a:p>
          <a:p>
            <a:r>
              <a:rPr lang="hr-HR" sz="1800" dirty="0" smtClean="0">
                <a:hlinkClick r:id="rId5"/>
              </a:rPr>
              <a:t>http://web.zpr.fer.hr/ergonomija/2004/nakic/index.htm</a:t>
            </a:r>
            <a:endParaRPr lang="hr-HR" sz="1800" dirty="0" smtClean="0"/>
          </a:p>
          <a:p>
            <a:r>
              <a:rPr lang="hr-HR" sz="1800" dirty="0" smtClean="0">
                <a:hlinkClick r:id="rId6"/>
              </a:rPr>
              <a:t>http://forum.burek.com/bolesti-informaticara-rsi-preventivna-edukacija-t41070.topicseen.html</a:t>
            </a:r>
            <a:endParaRPr lang="hr-HR" sz="1800" dirty="0" smtClean="0"/>
          </a:p>
          <a:p>
            <a:r>
              <a:rPr lang="hr-HR" sz="1800" dirty="0" smtClean="0">
                <a:hlinkClick r:id="rId7"/>
              </a:rPr>
              <a:t>http://hr.265health.com/conditions-treatments/bones-joints-muscles/1016032090.html#.VFfmlDTF_qE</a:t>
            </a:r>
            <a:endParaRPr lang="hr-HR" sz="1800" dirty="0" smtClean="0"/>
          </a:p>
          <a:p>
            <a:r>
              <a:rPr lang="hr-HR" sz="1800" dirty="0" smtClean="0">
                <a:hlinkClick r:id="rId8"/>
              </a:rPr>
              <a:t>http://hr.wikipedia.org/wiki/Sindrom_karpalnog_kanala</a:t>
            </a:r>
            <a:endParaRPr lang="hr-HR" sz="1800" dirty="0" smtClean="0"/>
          </a:p>
          <a:p>
            <a:r>
              <a:rPr lang="hr-HR" sz="1800" dirty="0" smtClean="0">
                <a:hlinkClick r:id="rId9"/>
              </a:rPr>
              <a:t>http://hr.265health.com/alternative-medicine/alternative-remedies/1016052293.html#.VFfmuzTF_qE</a:t>
            </a:r>
            <a:endParaRPr lang="hr-HR" sz="1800" dirty="0" smtClean="0"/>
          </a:p>
          <a:p>
            <a:r>
              <a:rPr lang="hr-HR" sz="1800" smtClean="0">
                <a:hlinkClick r:id="rId10"/>
              </a:rPr>
              <a:t>http://pravopis.hr/rjecnik/</a:t>
            </a:r>
            <a:endParaRPr lang="hr-HR" sz="1800" smtClean="0"/>
          </a:p>
          <a:p>
            <a:endParaRPr lang="hr-HR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85720" y="0"/>
          <a:ext cx="485778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785786" y="3600450"/>
          <a:ext cx="72199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86512" y="2643182"/>
            <a:ext cx="2571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Zabava,istraživanje,</a:t>
            </a:r>
          </a:p>
          <a:p>
            <a:r>
              <a:rPr lang="hr-HR" sz="2000" dirty="0" smtClean="0"/>
              <a:t>informiranje,učenje,…</a:t>
            </a:r>
            <a:endParaRPr lang="hr-HR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Kako računalo štetno djeluje na naše zdravlje?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525963"/>
          </a:xfrm>
        </p:spPr>
        <p:txBody>
          <a:bodyPr/>
          <a:lstStyle/>
          <a:p>
            <a:r>
              <a:rPr lang="hr-HR" dirty="0" smtClean="0"/>
              <a:t>Peckanje,svrbež,bol u očima</a:t>
            </a:r>
          </a:p>
          <a:p>
            <a:r>
              <a:rPr lang="hr-HR" dirty="0" smtClean="0"/>
              <a:t>Bol u kralježnici</a:t>
            </a:r>
          </a:p>
          <a:p>
            <a:r>
              <a:rPr lang="hr-HR" dirty="0" smtClean="0"/>
              <a:t>Hladnoća prstiju</a:t>
            </a:r>
          </a:p>
          <a:p>
            <a:r>
              <a:rPr lang="hr-HR" dirty="0" smtClean="0"/>
              <a:t>Bol u vratu</a:t>
            </a:r>
          </a:p>
          <a:p>
            <a:r>
              <a:rPr lang="hr-HR" dirty="0" smtClean="0"/>
              <a:t>Bol u laktovima i ručnim zglobovima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ight Brace 3"/>
          <p:cNvSpPr/>
          <p:nvPr/>
        </p:nvSpPr>
        <p:spPr>
          <a:xfrm>
            <a:off x="5286380" y="1785926"/>
            <a:ext cx="428628" cy="14287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857884" y="2071678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Prema vodećim anketama najučestaliji problemi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7486" y="0"/>
            <a:ext cx="8229600" cy="1143000"/>
          </a:xfrm>
        </p:spPr>
        <p:txBody>
          <a:bodyPr/>
          <a:lstStyle/>
          <a:p>
            <a:r>
              <a:rPr lang="hr-HR" dirty="0" smtClean="0"/>
              <a:t>Što je RSI?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4525963"/>
          </a:xfrm>
        </p:spPr>
        <p:txBody>
          <a:bodyPr>
            <a:normAutofit/>
          </a:bodyPr>
          <a:lstStyle/>
          <a:p>
            <a:r>
              <a:rPr lang="hr-HR" i="1" dirty="0"/>
              <a:t>Repetiton strain </a:t>
            </a:r>
            <a:r>
              <a:rPr lang="hr-HR" i="1" dirty="0" smtClean="0"/>
              <a:t>injury</a:t>
            </a:r>
          </a:p>
          <a:p>
            <a:r>
              <a:rPr lang="hr-HR" dirty="0" smtClean="0"/>
              <a:t>jedna </a:t>
            </a:r>
            <a:r>
              <a:rPr lang="hr-HR" dirty="0"/>
              <a:t>od najčešćih modernih bolesti </a:t>
            </a:r>
            <a:r>
              <a:rPr lang="hr-HR" dirty="0" smtClean="0"/>
              <a:t>današnjice</a:t>
            </a:r>
          </a:p>
          <a:p>
            <a:r>
              <a:rPr lang="hr-HR" dirty="0" smtClean="0"/>
              <a:t>obuhvaća </a:t>
            </a:r>
            <a:r>
              <a:rPr lang="hr-HR" dirty="0"/>
              <a:t>cijeli spektar bolesti i oštećenja,od napetosti mišića,bolova u </a:t>
            </a:r>
            <a:r>
              <a:rPr lang="hr-HR" dirty="0" smtClean="0"/>
              <a:t>zglobovima </a:t>
            </a:r>
            <a:r>
              <a:rPr lang="hr-HR" dirty="0"/>
              <a:t>pa sve do </a:t>
            </a:r>
            <a:r>
              <a:rPr lang="hr-HR" dirty="0" smtClean="0"/>
              <a:t>pojave </a:t>
            </a:r>
            <a:r>
              <a:rPr lang="hr-HR" dirty="0"/>
              <a:t>sindroma zapešćenog tunela </a:t>
            </a:r>
            <a:r>
              <a:rPr lang="hr-HR" dirty="0" smtClean="0"/>
              <a:t>CTS</a:t>
            </a:r>
          </a:p>
        </p:txBody>
      </p:sp>
      <p:pic>
        <p:nvPicPr>
          <p:cNvPr id="5" name="Picture 2" descr="http://slk.baguje.com/2012/03/r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51159"/>
            <a:ext cx="3476621" cy="2306841"/>
          </a:xfrm>
          <a:prstGeom prst="rect">
            <a:avLst/>
          </a:prstGeom>
          <a:noFill/>
        </p:spPr>
      </p:pic>
      <p:pic>
        <p:nvPicPr>
          <p:cNvPr id="3076" name="Picture 4" descr="http://www.fitness.com.hr/images/clanci/bol-vr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9" y="0"/>
            <a:ext cx="3000360" cy="200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obuhvaća bolesti nastale zbog repetitivnih ponavljanja složenih i malih pokreta, neprirodnog položaja tijela koji ostaje satima nepromijenjen</a:t>
            </a:r>
          </a:p>
          <a:p>
            <a:r>
              <a:rPr lang="hr-HR" dirty="0" smtClean="0"/>
              <a:t>rasprava o RSI i njegovoj povezanosti s radom na računalu započela je još 1980. u Australiji. </a:t>
            </a:r>
            <a:endParaRPr lang="hr-HR" dirty="0"/>
          </a:p>
        </p:txBody>
      </p:sp>
      <p:pic>
        <p:nvPicPr>
          <p:cNvPr id="2050" name="Picture 2" descr="http://www.muska-posla.com/Musko_Zdravlje_Kategorija_x1/ispravno-drzanje-za-racunal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717392"/>
            <a:ext cx="4714908" cy="31406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0"/>
          <a:ext cx="435768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572000" y="0"/>
          <a:ext cx="457200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2071670" y="3357562"/>
          <a:ext cx="5143536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172" y="214290"/>
            <a:ext cx="8229600" cy="1143000"/>
          </a:xfrm>
        </p:spPr>
        <p:txBody>
          <a:bodyPr/>
          <a:lstStyle/>
          <a:p>
            <a:r>
              <a:rPr lang="hr-HR" dirty="0" smtClean="0"/>
              <a:t>Što je CTS?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25963"/>
          </a:xfrm>
        </p:spPr>
        <p:txBody>
          <a:bodyPr/>
          <a:lstStyle/>
          <a:p>
            <a:r>
              <a:rPr lang="hr-HR" i="1" dirty="0" smtClean="0"/>
              <a:t>eng.Corporal tunnel syndrom</a:t>
            </a:r>
          </a:p>
          <a:p>
            <a:r>
              <a:rPr lang="pl-PL" dirty="0" smtClean="0"/>
              <a:t>nastaje pritiskom na središnji živac</a:t>
            </a:r>
          </a:p>
          <a:p>
            <a:r>
              <a:rPr lang="hr-HR" dirty="0" smtClean="0"/>
              <a:t>očituje se smanjenjem osjeta, boli, trnci, peckanje i mišićnom slabošću u području </a:t>
            </a:r>
            <a:br>
              <a:rPr lang="hr-HR" dirty="0" smtClean="0"/>
            </a:br>
            <a:r>
              <a:rPr lang="hr-HR" dirty="0" smtClean="0"/>
              <a:t>šake i podlaktice</a:t>
            </a:r>
            <a:endParaRPr lang="hr-HR" dirty="0"/>
          </a:p>
        </p:txBody>
      </p:sp>
      <p:pic>
        <p:nvPicPr>
          <p:cNvPr id="1026" name="Picture 2" descr="http://www.eorthopod.com/images/ContentImages/hand/hand_carpal_tunnel/hand_carpal_tunnel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04049"/>
            <a:ext cx="4071934" cy="3053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8229600" cy="4525963"/>
          </a:xfrm>
        </p:spPr>
        <p:txBody>
          <a:bodyPr/>
          <a:lstStyle/>
          <a:p>
            <a:r>
              <a:rPr lang="hr-HR" dirty="0" smtClean="0"/>
              <a:t>dolazi do razvoja mišićne slabosti i atrofije mišića</a:t>
            </a:r>
            <a:endParaRPr lang="hr-HR" dirty="0"/>
          </a:p>
        </p:txBody>
      </p:sp>
      <p:pic>
        <p:nvPicPr>
          <p:cNvPr id="19458" name="Picture 2" descr="http://www.northernpts.com/images/blog/carpal_tunnel_syndr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4675"/>
            <a:ext cx="5238750" cy="3743325"/>
          </a:xfrm>
          <a:prstGeom prst="rect">
            <a:avLst/>
          </a:prstGeom>
          <a:noFill/>
        </p:spPr>
      </p:pic>
      <p:pic>
        <p:nvPicPr>
          <p:cNvPr id="19460" name="Picture 4" descr="http://drcrystaldraper.com/wp-content/uploads/2012/02/CarpalTunnelSyndromepi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1"/>
            <a:ext cx="3929058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317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Rad za računalom i utjecaj na zdravlje </vt:lpstr>
      <vt:lpstr>Sadržaj:</vt:lpstr>
      <vt:lpstr>Slide 3</vt:lpstr>
      <vt:lpstr>Kako računalo štetno djeluje na naše zdravlje?</vt:lpstr>
      <vt:lpstr>Što je RSI?</vt:lpstr>
      <vt:lpstr>Slide 6</vt:lpstr>
      <vt:lpstr>Slide 7</vt:lpstr>
      <vt:lpstr>Što je CTS?</vt:lpstr>
      <vt:lpstr>Slide 9</vt:lpstr>
      <vt:lpstr>Što je ergonomija?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Literatura:</vt:lpstr>
    </vt:vector>
  </TitlesOfParts>
  <Company>OrgHome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 za računalom i utjecaj na zdravlje</dc:title>
  <dc:creator>Korisnik</dc:creator>
  <cp:lastModifiedBy>lara</cp:lastModifiedBy>
  <cp:revision>38</cp:revision>
  <dcterms:created xsi:type="dcterms:W3CDTF">2014-11-03T09:27:40Z</dcterms:created>
  <dcterms:modified xsi:type="dcterms:W3CDTF">2014-11-12T14:08:05Z</dcterms:modified>
</cp:coreProperties>
</file>