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1" r:id="rId10"/>
    <p:sldId id="278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men\Desktop\Knjig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men\Desktop\Knjig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men\Desktop\Knjig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men\Desktop\Knjig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5"/>
  <c:chart>
    <c:autoTitleDeleted val="1"/>
    <c:plotArea>
      <c:layout>
        <c:manualLayout>
          <c:layoutTarget val="inner"/>
          <c:xMode val="edge"/>
          <c:yMode val="edge"/>
          <c:x val="0.10475416524600716"/>
          <c:y val="0.13154456268144121"/>
          <c:w val="0.4221531058617673"/>
          <c:h val="0.70358850976961129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Anketa!$B$4:$D$4</c:f>
              <c:strCache>
                <c:ptCount val="3"/>
                <c:pt idx="0">
                  <c:v>Nisam uočio/la napredak.</c:v>
                </c:pt>
                <c:pt idx="1">
                  <c:v>Uočio/la sam napredak ali ne značajan.</c:v>
                </c:pt>
                <c:pt idx="2">
                  <c:v>Na računalu se snalazim puno bolje otkad slušam informatiku.</c:v>
                </c:pt>
              </c:strCache>
            </c:strRef>
          </c:cat>
          <c:val>
            <c:numRef>
              <c:f>Anketa!$B$5:$D$5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870146560292102"/>
          <c:y val="0.11065088459232159"/>
          <c:w val="0.37808805778336946"/>
          <c:h val="0.832151063475987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6"/>
  <c:chart>
    <c:autoTitleDeleted val="1"/>
    <c:plotArea>
      <c:layout>
        <c:manualLayout>
          <c:layoutTarget val="inner"/>
          <c:xMode val="edge"/>
          <c:yMode val="edge"/>
          <c:x val="8.9683600556337617E-2"/>
          <c:y val="0.10278233351042947"/>
          <c:w val="0.41860819965151552"/>
          <c:h val="0.6875874893164860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Anketa!$B$24:$D$24</c:f>
              <c:strCache>
                <c:ptCount val="3"/>
                <c:pt idx="0">
                  <c:v>Gradivo pamtim bolje u obliku prezentacija.</c:v>
                </c:pt>
                <c:pt idx="1">
                  <c:v>Gradivo pamtim bolje kada nam nastavnik/ca diktira ili kada prepisujemo s prozirnice.</c:v>
                </c:pt>
                <c:pt idx="2">
                  <c:v>Jednako mi je.</c:v>
                </c:pt>
              </c:strCache>
            </c:strRef>
          </c:cat>
          <c:val>
            <c:numRef>
              <c:f>Anketa!$B$25:$D$25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153941875401415"/>
          <c:y val="4.115982536785933E-2"/>
          <c:w val="0.42846065627025987"/>
          <c:h val="0.95884017463214088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7"/>
  <c:chart>
    <c:autoTitleDeleted val="1"/>
    <c:plotArea>
      <c:layout>
        <c:manualLayout>
          <c:layoutTarget val="inner"/>
          <c:xMode val="edge"/>
          <c:yMode val="edge"/>
          <c:x val="0.18974108863198488"/>
          <c:y val="0.2421857479399632"/>
          <c:w val="0.34644745026466189"/>
          <c:h val="0.6967468906560229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Anketa!$B$44:$F$44</c:f>
              <c:strCache>
                <c:ptCount val="5"/>
                <c:pt idx="0">
                  <c:v>Nikad.</c:v>
                </c:pt>
                <c:pt idx="1">
                  <c:v>Rijetko.</c:v>
                </c:pt>
                <c:pt idx="2">
                  <c:v>Ponekad.</c:v>
                </c:pt>
                <c:pt idx="3">
                  <c:v>Često.</c:v>
                </c:pt>
                <c:pt idx="4">
                  <c:v>Uvijek.</c:v>
                </c:pt>
              </c:strCache>
            </c:strRef>
          </c:cat>
          <c:val>
            <c:numRef>
              <c:f>Anketa!$B$45:$F$45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867353082851765"/>
          <c:y val="0.32865522018081111"/>
          <c:w val="0.13485970616570328"/>
          <c:h val="0.3926891951006131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8"/>
  <c:chart>
    <c:autoTitleDeleted val="1"/>
    <c:plotArea>
      <c:layout>
        <c:manualLayout>
          <c:layoutTarget val="inner"/>
          <c:xMode val="edge"/>
          <c:yMode val="edge"/>
          <c:x val="0.11766780586461109"/>
          <c:y val="0.21423273982801558"/>
          <c:w val="0.4523339832781027"/>
          <c:h val="0.64358005623084913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Anketa!$B$64:$C$64</c:f>
              <c:strCache>
                <c:ptCount val="2"/>
                <c:pt idx="0">
                  <c:v>Ne.</c:v>
                </c:pt>
                <c:pt idx="1">
                  <c:v>Da.</c:v>
                </c:pt>
              </c:strCache>
            </c:strRef>
          </c:cat>
          <c:val>
            <c:numRef>
              <c:f>Anketa!$B$65:$C$65</c:f>
              <c:numCache>
                <c:formatCode>General</c:formatCode>
                <c:ptCount val="2"/>
                <c:pt idx="0">
                  <c:v>4</c:v>
                </c:pt>
                <c:pt idx="1">
                  <c:v>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6563855896550506"/>
          <c:y val="0.36410814390350821"/>
          <c:w val="0.10670332050258512"/>
          <c:h val="0.35456799090507185"/>
        </c:manualLayout>
      </c:layout>
      <c:txPr>
        <a:bodyPr/>
        <a:lstStyle/>
        <a:p>
          <a:pPr rtl="0">
            <a:defRPr sz="1600"/>
          </a:pPr>
          <a:endParaRPr lang="sr-Latn-CS"/>
        </a:p>
      </c:txPr>
    </c:legend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83F8-ABD1-4BD8-9F96-44B56918D30E}" type="datetimeFigureOut">
              <a:rPr lang="hr-HR" smtClean="0"/>
              <a:pPr/>
              <a:t>5.11.2014.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164C-7A54-46E5-85BC-9E8D53C27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3C4-B4F6-438B-82C6-71F4E02ECC0A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DEC-1C0B-414D-82C4-18A1689D210B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BA40-96C0-4F24-8B4A-78739DFBFFEA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"/>
              <a:defRPr/>
            </a:lvl1pPr>
            <a:lvl2pPr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"/>
              <a:defRPr/>
            </a:lvl2pPr>
          </a:lstStyle>
          <a:p>
            <a:pPr lvl="0" eaLnBrk="1" latinLnBrk="0" hangingPunct="1"/>
            <a:r>
              <a:rPr lang="hr-HR" dirty="0" smtClean="0"/>
              <a:t>Kliknite da biste uredili stilove teksta matrice</a:t>
            </a:r>
          </a:p>
          <a:p>
            <a:pPr lvl="1" eaLnBrk="1" latinLnBrk="0" hangingPunct="1"/>
            <a:r>
              <a:rPr lang="hr-HR" dirty="0" smtClean="0"/>
              <a:t>Druga razina</a:t>
            </a:r>
          </a:p>
          <a:p>
            <a:pPr lvl="2" eaLnBrk="1" latinLnBrk="0" hangingPunct="1"/>
            <a:r>
              <a:rPr lang="hr-HR" dirty="0" smtClean="0"/>
              <a:t>Treća razina</a:t>
            </a:r>
          </a:p>
          <a:p>
            <a:pPr lvl="3" eaLnBrk="1" latinLnBrk="0" hangingPunct="1"/>
            <a:r>
              <a:rPr lang="hr-HR" dirty="0" smtClean="0"/>
              <a:t>Četvrta razina</a:t>
            </a:r>
          </a:p>
          <a:p>
            <a:pPr lvl="4" eaLnBrk="1" latinLnBrk="0" hangingPunct="1"/>
            <a:r>
              <a:rPr lang="hr-HR" dirty="0" smtClean="0"/>
              <a:t>Peta razina</a:t>
            </a:r>
            <a:endParaRPr kumimoji="0" lang="en-US" dirty="0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514600" cy="288925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02037C8-2BFB-4E9A-B964-CCC37D6B8609}" type="datetime1">
              <a:rPr lang="hr-HR" smtClean="0"/>
              <a:pPr/>
              <a:t>5.11.2014.</a:t>
            </a:fld>
            <a:endParaRPr lang="hr-HR" dirty="0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31D2D94-228D-4158-AF13-4E0BDF9F30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5A4D-595B-4E03-81C4-7422ABFDF86E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594C-D2BB-4E79-9B1C-0534998E52D8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30FD-27E8-4C4F-B989-D14DD2905D53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BFAE-72A4-45E4-9FD9-7CB2509A92EC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6CE2-7026-4020-B0AC-86A49C5AF1B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8CFD-1584-4FE7-822C-BB6E019F420D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F141-F194-4062-B34C-FF99BE0324D1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A6F546-99D0-49BC-8ED1-0D572E586EBA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1D2D94-228D-4158-AF13-4E0BDF9F30C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dirty="0" smtClean="0"/>
              <a:t>Kliknite da biste uredili stil naslova matrice</a:t>
            </a:r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bg2">
              <a:lumMod val="20000"/>
              <a:lumOff val="80000"/>
            </a:schemeClr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5229200"/>
            <a:ext cx="9144000" cy="12223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Uloga škole u razvoju informatičke pismenosti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</p:spPr>
        <p:txBody>
          <a:bodyPr>
            <a:normAutofit/>
          </a:bodyPr>
          <a:lstStyle/>
          <a:p>
            <a:pPr algn="r"/>
            <a:r>
              <a:rPr lang="hr-HR" sz="1800" b="1" dirty="0" smtClean="0"/>
              <a:t>Veronika Mudri, Karmen </a:t>
            </a:r>
            <a:r>
              <a:rPr lang="hr-HR" sz="1800" b="1" dirty="0" err="1" smtClean="0"/>
              <a:t>Čulig</a:t>
            </a:r>
            <a:r>
              <a:rPr lang="hr-HR" sz="1800" b="1" dirty="0" smtClean="0"/>
              <a:t>, 4. Razred, opće usmjerenje</a:t>
            </a:r>
            <a:endParaRPr lang="hr-HR" sz="1800" dirty="0"/>
          </a:p>
        </p:txBody>
      </p:sp>
      <p:pic>
        <p:nvPicPr>
          <p:cNvPr id="21506" name="Picture 2" descr="http://cdn.static-economist.com/sites/default/files/images/2013/06/articles/main/20130629_FBD00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3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10</a:t>
            </a:fld>
            <a:endParaRPr lang="hr-HR" dirty="0"/>
          </a:p>
        </p:txBody>
      </p:sp>
      <p:pic>
        <p:nvPicPr>
          <p:cNvPr id="35842" name="Picture 2" descr="http://2.bp.blogspot.com/-6-UkrjgOXj8/UcbAFIfjcxI/AAAAAAAAADs/C0x1P4axdiU/s1600/school-rathnageeragh2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14419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6CE2-7026-4020-B0AC-86A49C5AF1B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4" name="Picture 4" descr="http://www.slj.com/wp-content/uploads/Archives/2011/SLJ1104w_Desig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29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620688"/>
            <a:ext cx="8686800" cy="4525963"/>
          </a:xfrm>
        </p:spPr>
        <p:txBody>
          <a:bodyPr/>
          <a:lstStyle/>
          <a:p>
            <a:r>
              <a:rPr lang="hr-HR" dirty="0" smtClean="0"/>
              <a:t>Programeri u Sjedinjenim Američkim Državama mogu godišnje zaraditi i preko 93,350$ a njihova traženost, prema istraživanjima, od 2012. do 2022. godine trebala bi se povećati za 22%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13314" name="Picture 2" descr="http://c.tadst.com/gfx/600x400/international-programmer-day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86054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Hrvatska je jedna od rijetkih zemalja u kojima je informatika izborni predmet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12289" name="Picture 1" descr="C:\Users\Karmen\Desktop\10748627_10203481391450512_1457151942_n.jpg"/>
          <p:cNvPicPr>
            <a:picLocks noChangeAspect="1" noChangeArrowheads="1"/>
          </p:cNvPicPr>
          <p:nvPr/>
        </p:nvPicPr>
        <p:blipFill>
          <a:blip r:embed="rId2" cstate="print"/>
          <a:srcRect t="33465" b="31102"/>
          <a:stretch>
            <a:fillRect/>
          </a:stretch>
        </p:blipFill>
        <p:spPr bwMode="auto">
          <a:xfrm>
            <a:off x="1907704" y="2852936"/>
            <a:ext cx="5385789" cy="31861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4525963"/>
          </a:xfrm>
        </p:spPr>
        <p:txBody>
          <a:bodyPr/>
          <a:lstStyle/>
          <a:p>
            <a:r>
              <a:rPr lang="hr-HR" dirty="0" err="1" smtClean="0"/>
              <a:t>CARNet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11266" name="Picture 2" descr="http://www.mojarijeka.hr/repository/images/_variations/0/7/074ae592c7732b97d7df343981466604_gallery_lw.jpg"/>
          <p:cNvPicPr>
            <a:picLocks noChangeAspect="1" noChangeArrowheads="1"/>
          </p:cNvPicPr>
          <p:nvPr/>
        </p:nvPicPr>
        <p:blipFill>
          <a:blip r:embed="rId2" cstate="print"/>
          <a:srcRect t="36319" b="31004"/>
          <a:stretch>
            <a:fillRect/>
          </a:stretch>
        </p:blipFill>
        <p:spPr bwMode="auto">
          <a:xfrm>
            <a:off x="0" y="1196752"/>
            <a:ext cx="9144000" cy="1722613"/>
          </a:xfrm>
          <a:prstGeom prst="rect">
            <a:avLst/>
          </a:prstGeom>
          <a:noFill/>
        </p:spPr>
      </p:pic>
      <p:pic>
        <p:nvPicPr>
          <p:cNvPr id="11268" name="Picture 4" descr="http://ss-zrakoplovna-rperesina-vg.skole.hr/upload/ss-zrakoplovna-rperesina-vg/images/static3/1245/Imag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283967" cy="3642290"/>
          </a:xfrm>
          <a:prstGeom prst="rect">
            <a:avLst/>
          </a:prstGeom>
          <a:noFill/>
        </p:spPr>
      </p:pic>
      <p:pic>
        <p:nvPicPr>
          <p:cNvPr id="11270" name="Picture 6" descr="http://www.os-vnazor-cepin.skole.hr/upload/os-vnazor-cepin/images/static3/1693/Image/1290774173_eduhr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004" y="3573016"/>
            <a:ext cx="463499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hr-HR" sz="3000" dirty="0" smtClean="0"/>
              <a:t>INFORMATIČKO DRUŠTVO I ISTRAŽIVANJE EDU CENTRA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Informati</a:t>
            </a:r>
            <a:r>
              <a:rPr lang="hr-HR" sz="3000" dirty="0" smtClean="0"/>
              <a:t>č</a:t>
            </a:r>
            <a:r>
              <a:rPr lang="hr-HR" dirty="0" smtClean="0"/>
              <a:t>kim društvima pripadaju sve razvijene zemlje koje su ulagale u informatizaciju i informatičko opismenjavanje stanovnika</a:t>
            </a:r>
          </a:p>
          <a:p>
            <a:r>
              <a:rPr lang="hr-HR" dirty="0" smtClean="0"/>
              <a:t>Vrste ECDL programa: e-</a:t>
            </a:r>
            <a:r>
              <a:rPr lang="hr-HR" dirty="0" err="1" smtClean="0"/>
              <a:t>Kids</a:t>
            </a:r>
            <a:r>
              <a:rPr lang="hr-HR" dirty="0" smtClean="0"/>
              <a:t> (za najmlađe), e-</a:t>
            </a:r>
            <a:r>
              <a:rPr lang="hr-HR" dirty="0" err="1" smtClean="0"/>
              <a:t>Citizen</a:t>
            </a:r>
            <a:r>
              <a:rPr lang="hr-HR" dirty="0" smtClean="0"/>
              <a:t> (za početnike) te ECDL osnovni i napredni tečaj za zaposlenike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10242" name="Picture 2" descr="http://www.ecdl.hu/english/pictures/ecdl%20start%20certificat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107" y="2204864"/>
            <a:ext cx="4537993" cy="320677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Osnovni tečaj nadopunjuje znanja stečena u početnom ECDL modulu, omogućuje razvoj vještina potrebnih u svakodnevici ili poslu - 24% ispitanika</a:t>
            </a:r>
          </a:p>
          <a:p>
            <a:r>
              <a:rPr lang="hr-HR" dirty="0" smtClean="0"/>
              <a:t>Napredni tečaj nadograđuje znanje ispitanika koji su savladali osnovni program te kandidati koji završe tečaj mogu dokazati svoju veću uspješnost, produktivnost i sposobnost iskorištavanja punog potencijala aplikacije – 12% ispitanika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6.b razred osnovne škole Antuna Bauera u Vukovaru</a:t>
            </a:r>
          </a:p>
          <a:p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8194" name="Picture 2" descr="http://photos.wikimapia.org/p/00/01/12/99/2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354960" cy="401622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Koristite li se računalom učinkovitije otkad slušate informatiku?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18</a:t>
            </a:fld>
            <a:endParaRPr lang="hr-HR"/>
          </a:p>
        </p:txBody>
      </p:sp>
      <p:graphicFrame>
        <p:nvGraphicFramePr>
          <p:cNvPr id="6" name="Grafikon 5"/>
          <p:cNvGraphicFramePr/>
          <p:nvPr/>
        </p:nvGraphicFramePr>
        <p:xfrm>
          <a:off x="1691680" y="2852936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Pamtite li gradivo bolje kada je predstavljeno u obliku prezentacije ili u obliku diktiranja/prepisivanja s </a:t>
            </a:r>
            <a:r>
              <a:rPr lang="hr-HR" dirty="0" err="1" smtClean="0"/>
              <a:t>prozirnice</a:t>
            </a:r>
            <a:r>
              <a:rPr lang="hr-HR" dirty="0" smtClean="0"/>
              <a:t>?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19</a:t>
            </a:fld>
            <a:endParaRPr lang="hr-HR"/>
          </a:p>
        </p:txBody>
      </p:sp>
      <p:graphicFrame>
        <p:nvGraphicFramePr>
          <p:cNvPr id="6" name="Grafikon 5"/>
          <p:cNvGraphicFramePr/>
          <p:nvPr/>
        </p:nvGraphicFramePr>
        <p:xfrm>
          <a:off x="1979712" y="3140968"/>
          <a:ext cx="5688632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UVOD</a:t>
            </a:r>
          </a:p>
          <a:p>
            <a:pPr marL="342900" lvl="1" indent="-342900">
              <a:buFont typeface="Wingdings 2" pitchFamily="18" charset="2"/>
              <a:buChar char=""/>
            </a:pPr>
            <a:r>
              <a:rPr lang="hr-HR" sz="3200" dirty="0" smtClean="0"/>
              <a:t>INFORMATIČKA I INFORMACIJSKA PISMENOST</a:t>
            </a:r>
          </a:p>
          <a:p>
            <a:pPr marL="342900" lvl="1" indent="-342900">
              <a:buFont typeface="Wingdings 2" pitchFamily="18" charset="2"/>
              <a:buChar char=""/>
            </a:pPr>
            <a:r>
              <a:rPr lang="hr-HR" sz="3200" dirty="0" smtClean="0"/>
              <a:t>ŠKOLA I 21.STOLJEĆE</a:t>
            </a:r>
          </a:p>
          <a:p>
            <a:pPr marL="342900" lvl="1" indent="-342900">
              <a:buFont typeface="Wingdings 2" pitchFamily="18" charset="2"/>
              <a:buChar char=""/>
            </a:pPr>
            <a:r>
              <a:rPr lang="hr-HR" sz="3200" dirty="0" smtClean="0"/>
              <a:t>INFORMATIČKO DRUŠTVO I ISTRAŽIVANJE EDUCENTRA</a:t>
            </a:r>
          </a:p>
          <a:p>
            <a:pPr marL="342900" lvl="1" indent="-342900">
              <a:buFont typeface="Wingdings 2" pitchFamily="18" charset="2"/>
              <a:buChar char=""/>
            </a:pPr>
            <a:r>
              <a:rPr lang="hr-HR" sz="3200" dirty="0" smtClean="0"/>
              <a:t>ANKETA</a:t>
            </a:r>
          </a:p>
          <a:p>
            <a:pPr marL="342900" lvl="1" indent="-342900">
              <a:buFont typeface="Wingdings 2" pitchFamily="18" charset="2"/>
              <a:buChar char=""/>
            </a:pPr>
            <a:r>
              <a:rPr lang="hr-HR" sz="3200" dirty="0" smtClean="0"/>
              <a:t>SAŽETAK</a:t>
            </a:r>
            <a:endParaRPr lang="hr-HR" sz="3200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33F1-56E1-4C26-8454-DD4F640C94C8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Koristite</a:t>
            </a:r>
            <a:r>
              <a:rPr lang="it-IT" dirty="0" smtClean="0"/>
              <a:t> li se </a:t>
            </a:r>
            <a:r>
              <a:rPr lang="it-IT" dirty="0" err="1" smtClean="0"/>
              <a:t>internetom</a:t>
            </a:r>
            <a:r>
              <a:rPr lang="it-IT" dirty="0" smtClean="0"/>
              <a:t> u </a:t>
            </a:r>
            <a:r>
              <a:rPr lang="it-IT" dirty="0" err="1" smtClean="0"/>
              <a:t>procesu</a:t>
            </a:r>
            <a:r>
              <a:rPr lang="it-IT" dirty="0" smtClean="0"/>
              <a:t> </a:t>
            </a:r>
            <a:r>
              <a:rPr lang="it-IT" dirty="0" err="1" smtClean="0"/>
              <a:t>učenja</a:t>
            </a:r>
            <a:r>
              <a:rPr lang="it-IT" dirty="0" smtClean="0"/>
              <a:t>?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20</a:t>
            </a:fld>
            <a:endParaRPr lang="hr-HR"/>
          </a:p>
        </p:txBody>
      </p:sp>
      <p:graphicFrame>
        <p:nvGraphicFramePr>
          <p:cNvPr id="6" name="Grafikon 5"/>
          <p:cNvGraphicFramePr/>
          <p:nvPr/>
        </p:nvGraphicFramePr>
        <p:xfrm>
          <a:off x="755576" y="2492896"/>
          <a:ext cx="7819792" cy="38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Smatrate li da je škola dovoljno tehnološki opremljena (u smislu računala, projektora, pametnih ploča i </a:t>
            </a:r>
            <a:r>
              <a:rPr lang="hr-HR" dirty="0" err="1" smtClean="0"/>
              <a:t>sl</a:t>
            </a:r>
            <a:r>
              <a:rPr lang="hr-HR" dirty="0" smtClean="0"/>
              <a:t>.)?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21</a:t>
            </a:fld>
            <a:endParaRPr lang="hr-HR"/>
          </a:p>
        </p:txBody>
      </p:sp>
      <p:graphicFrame>
        <p:nvGraphicFramePr>
          <p:cNvPr id="6" name="Grafikon 5"/>
          <p:cNvGraphicFramePr/>
          <p:nvPr/>
        </p:nvGraphicFramePr>
        <p:xfrm>
          <a:off x="1691680" y="2276872"/>
          <a:ext cx="5947172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Informatičke tehnologije danas čine vrlo važan dio svakodnevnice</a:t>
            </a:r>
          </a:p>
          <a:p>
            <a:r>
              <a:rPr lang="hr-HR" dirty="0" smtClean="0"/>
              <a:t>Zbog tolike važnosti informatike ne treba ju potiskivati i činiti manje važnom od ostalih predmeta u školi</a:t>
            </a:r>
          </a:p>
          <a:p>
            <a:r>
              <a:rPr lang="hr-HR" dirty="0" smtClean="0"/>
              <a:t>Protivljenje tehnologiji davno je izgubilo svaki smisao, njoj se ne može pobjeći, ako tko i uspije biti će izgubljen u svijetu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suvremenom obrazovanju nužan je novi model učenja gdje se koriste informacijske i komunikacijske tehnologije</a:t>
            </a:r>
          </a:p>
          <a:p>
            <a:r>
              <a:rPr lang="hr-HR" dirty="0" smtClean="0"/>
              <a:t>Obrazovanje je jedan od najvažnijih čimbenika odgovornih za razvoj društva te je vrlo bitna njegova prilagodba promjenama koje donosi današnje informacijsko doba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Informatička pismenost i informatizacija obrazovanja, Đorđe </a:t>
            </a:r>
            <a:r>
              <a:rPr lang="hr-HR" dirty="0" err="1" smtClean="0"/>
              <a:t>Nadrljanski</a:t>
            </a:r>
            <a:r>
              <a:rPr lang="hr-HR" dirty="0" smtClean="0"/>
              <a:t>, </a:t>
            </a:r>
            <a:r>
              <a:rPr lang="hr-HR" dirty="0" err="1" smtClean="0"/>
              <a:t>Filozoski</a:t>
            </a:r>
            <a:r>
              <a:rPr lang="hr-HR" dirty="0" smtClean="0"/>
              <a:t> fakultet u Splitu,  objavljeno: 20.11.2006. </a:t>
            </a:r>
          </a:p>
          <a:p>
            <a:r>
              <a:rPr lang="hr-HR" dirty="0" err="1" smtClean="0"/>
              <a:t>eSTUDENT</a:t>
            </a:r>
            <a:r>
              <a:rPr lang="hr-HR" dirty="0" smtClean="0"/>
              <a:t>, Istraživanje o informatičkoj pismenosti (</a:t>
            </a:r>
            <a:r>
              <a:rPr lang="hr-HR" dirty="0" err="1" smtClean="0"/>
              <a:t>EduCentar</a:t>
            </a:r>
            <a:r>
              <a:rPr lang="hr-HR" dirty="0" smtClean="0"/>
              <a:t>), URL: http://www.estudent.hr/najave-projekata/</a:t>
            </a:r>
            <a:r>
              <a:rPr lang="hr-HR" dirty="0" err="1" smtClean="0"/>
              <a:t>istrazivanje</a:t>
            </a:r>
            <a:r>
              <a:rPr lang="hr-HR" dirty="0" smtClean="0"/>
              <a:t>-o-</a:t>
            </a:r>
            <a:r>
              <a:rPr lang="hr-HR" dirty="0" err="1" smtClean="0"/>
              <a:t>informatickoj</a:t>
            </a:r>
            <a:r>
              <a:rPr lang="hr-HR" dirty="0" smtClean="0"/>
              <a:t>-pismenosti-</a:t>
            </a:r>
            <a:r>
              <a:rPr lang="hr-HR" dirty="0" err="1" smtClean="0"/>
              <a:t>educentar</a:t>
            </a:r>
            <a:r>
              <a:rPr lang="hr-HR" dirty="0" smtClean="0"/>
              <a:t> , 18.10.2014.</a:t>
            </a:r>
          </a:p>
          <a:p>
            <a:r>
              <a:rPr lang="hr-HR" dirty="0" smtClean="0"/>
              <a:t>Škola i učenje za budućnosti, Milan Matijević, Učiteljski fakultet u Zagrebu</a:t>
            </a:r>
          </a:p>
          <a:p>
            <a:pPr fontAlgn="base"/>
            <a:r>
              <a:rPr lang="hr-HR" dirty="0" smtClean="0"/>
              <a:t>Informatička pismenost – tema za arhiv ili trenutak u sadašnjosti, </a:t>
            </a:r>
            <a:r>
              <a:rPr lang="hr-HR" b="1" dirty="0" smtClean="0"/>
              <a:t>Nina </a:t>
            </a:r>
            <a:r>
              <a:rPr lang="hr-HR" b="1" dirty="0" err="1" smtClean="0"/>
              <a:t>Auguštanec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24.09.2013., URL: http://www.edukacentar.hr/</a:t>
            </a:r>
            <a:r>
              <a:rPr lang="hr-HR" dirty="0" err="1" smtClean="0"/>
              <a:t>Blog</a:t>
            </a:r>
            <a:r>
              <a:rPr lang="hr-HR" dirty="0" smtClean="0"/>
              <a:t>/</a:t>
            </a:r>
            <a:r>
              <a:rPr lang="hr-HR" dirty="0" err="1" smtClean="0"/>
              <a:t>Informaticka</a:t>
            </a:r>
            <a:r>
              <a:rPr lang="hr-HR" dirty="0" smtClean="0"/>
              <a:t>-pismenost-tema-za-arhiv-ili-trenutak-u-</a:t>
            </a:r>
            <a:r>
              <a:rPr lang="hr-HR" dirty="0" err="1" smtClean="0"/>
              <a:t>sadasnjosti</a:t>
            </a:r>
            <a:r>
              <a:rPr lang="hr-HR" dirty="0" smtClean="0"/>
              <a:t>, 18.10.2014.</a:t>
            </a:r>
          </a:p>
          <a:p>
            <a:pPr fontAlgn="base"/>
            <a:r>
              <a:rPr lang="hr-HR" dirty="0" err="1" smtClean="0"/>
              <a:t>The</a:t>
            </a:r>
            <a:r>
              <a:rPr lang="hr-HR" dirty="0" smtClean="0"/>
              <a:t> best </a:t>
            </a:r>
            <a:r>
              <a:rPr lang="hr-HR" dirty="0" err="1" smtClean="0"/>
              <a:t>jobs</a:t>
            </a:r>
            <a:r>
              <a:rPr lang="hr-HR" dirty="0" smtClean="0"/>
              <a:t> for 2014, </a:t>
            </a:r>
            <a:r>
              <a:rPr lang="hr-HR" dirty="0" err="1" smtClean="0"/>
              <a:t>Susan</a:t>
            </a:r>
            <a:r>
              <a:rPr lang="hr-HR" dirty="0" smtClean="0"/>
              <a:t> </a:t>
            </a:r>
            <a:r>
              <a:rPr lang="hr-HR" dirty="0" err="1" smtClean="0"/>
              <a:t>Adams</a:t>
            </a:r>
            <a:r>
              <a:rPr lang="hr-HR" dirty="0" smtClean="0"/>
              <a:t>, </a:t>
            </a:r>
            <a:r>
              <a:rPr lang="hr-HR" dirty="0" err="1" smtClean="0"/>
              <a:t>Forbes</a:t>
            </a:r>
            <a:r>
              <a:rPr lang="hr-HR" dirty="0" smtClean="0"/>
              <a:t>, 15.4.2014., URL: http://www.forbes.com/</a:t>
            </a:r>
            <a:r>
              <a:rPr lang="hr-HR" dirty="0" err="1" smtClean="0"/>
              <a:t>sites</a:t>
            </a:r>
            <a:r>
              <a:rPr lang="hr-HR" dirty="0" smtClean="0"/>
              <a:t>/</a:t>
            </a:r>
            <a:r>
              <a:rPr lang="hr-HR" dirty="0" err="1" smtClean="0"/>
              <a:t>susanadams</a:t>
            </a:r>
            <a:r>
              <a:rPr lang="hr-HR" dirty="0" smtClean="0"/>
              <a:t>/2014/04/15/</a:t>
            </a:r>
            <a:r>
              <a:rPr lang="hr-HR" dirty="0" err="1" smtClean="0"/>
              <a:t>the</a:t>
            </a:r>
            <a:r>
              <a:rPr lang="hr-HR" dirty="0" smtClean="0"/>
              <a:t>-best-</a:t>
            </a:r>
            <a:r>
              <a:rPr lang="hr-HR" dirty="0" err="1" smtClean="0"/>
              <a:t>jobs</a:t>
            </a:r>
            <a:r>
              <a:rPr lang="hr-HR" dirty="0" smtClean="0"/>
              <a:t>-for-2014/, 18.10.2014.  </a:t>
            </a:r>
          </a:p>
          <a:p>
            <a:r>
              <a:rPr lang="hr-HR" dirty="0" smtClean="0"/>
              <a:t>ECDL </a:t>
            </a:r>
            <a:r>
              <a:rPr lang="hr-HR" dirty="0" err="1" smtClean="0"/>
              <a:t>Foundation</a:t>
            </a:r>
            <a:r>
              <a:rPr lang="hr-HR" dirty="0" smtClean="0"/>
              <a:t>, URL: http://www.ecdl.hr/programi, 18.10.2014.</a:t>
            </a:r>
          </a:p>
          <a:p>
            <a:r>
              <a:rPr lang="hr-HR" dirty="0" err="1" smtClean="0"/>
              <a:t>CARNet</a:t>
            </a:r>
            <a:r>
              <a:rPr lang="hr-HR" dirty="0" smtClean="0"/>
              <a:t> za učenike, 4.6.2014., URL: http://www.carnet.hr/</a:t>
            </a:r>
            <a:r>
              <a:rPr lang="hr-HR" dirty="0" err="1" smtClean="0"/>
              <a:t>ucenici</a:t>
            </a:r>
            <a:r>
              <a:rPr lang="hr-HR" dirty="0" smtClean="0"/>
              <a:t>/</a:t>
            </a:r>
            <a:r>
              <a:rPr lang="hr-HR" dirty="0" err="1" smtClean="0"/>
              <a:t>CARNetove</a:t>
            </a:r>
            <a:r>
              <a:rPr lang="hr-HR" dirty="0" smtClean="0"/>
              <a:t>_usluge, 18.10.2014.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 hvala </a:t>
            </a:r>
            <a:r>
              <a:rPr lang="hr-HR" smtClean="0">
                <a:sym typeface="Wingdings" pitchFamily="2" charset="2"/>
              </a:rPr>
              <a:t>na pažnji!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25</a:t>
            </a:fld>
            <a:endParaRPr lang="hr-HR" dirty="0"/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Pismenost je mnogo više od čitanja i pisanja, to je način komunikacije, stjecanja znanja, učenje jezika, razvoj kulture. </a:t>
            </a:r>
            <a:r>
              <a:rPr lang="hr-HR" sz="2400" dirty="0" smtClean="0"/>
              <a:t>(Informatička pismenost i informatizacija obrazovanja (Đorđe </a:t>
            </a:r>
            <a:r>
              <a:rPr lang="hr-HR" sz="2400" dirty="0" err="1" smtClean="0"/>
              <a:t>Nadrljanski</a:t>
            </a:r>
            <a:r>
              <a:rPr lang="hr-HR" sz="2400" dirty="0" smtClean="0"/>
              <a:t>,  20.11.2006.))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5DC5-5E7C-4812-BF1B-3CE1CA4E6C62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20482" name="Picture 2" descr="http://www.sugovornik.com/images/gov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Pitanja informatike kao izbornog predmeta, opremljenosti škola, uloge profesora ali i države, prednosti informatičke pismenosti te sama svjesnost o njoj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18436" name="Picture 4" descr="http://portal24h.ba/wp-content/uploads/2013/08/matematika-ilustracija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248472" cy="281815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Informatička i informacijska pismenost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Informatička pismenost podrazumijeva mogućnost korištenja hardvera i softvera</a:t>
            </a:r>
          </a:p>
          <a:p>
            <a:r>
              <a:rPr lang="hr-HR" dirty="0" smtClean="0"/>
              <a:t>Informacijska pismenost je skup vještina, stavova i znanja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17410" name="Picture 2" descr="http://1.bp.blogspot.com/-7N8Im6n0qRQ/UI8N_eA_txI/AAAAAAAAAHs/C_ZDG1Psro0/s1600/informati%C4%8Dka+pismenost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3810000" cy="25241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4525963"/>
          </a:xfrm>
        </p:spPr>
        <p:txBody>
          <a:bodyPr/>
          <a:lstStyle/>
          <a:p>
            <a:r>
              <a:rPr lang="hr-HR" dirty="0" smtClean="0"/>
              <a:t>Ona podrazumijeva potrebu za informacijom te posjedovanje znanja o tome kako naći, procijeniti i najbolje iskoristiti informacije koje su na raspolaganju kako bi se riješio određeni problem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6</a:t>
            </a:fld>
            <a:endParaRPr lang="hr-HR"/>
          </a:p>
        </p:txBody>
      </p:sp>
      <p:pic>
        <p:nvPicPr>
          <p:cNvPr id="16386" name="Picture 2" descr="http://stanleyclarkefoundation.org/wp-content/uploads/2014/06/Busine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4752528" cy="34805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Kriteriji informacijske pismenosti</a:t>
            </a:r>
          </a:p>
          <a:p>
            <a:pPr lvl="1"/>
            <a:r>
              <a:rPr lang="hr-HR" dirty="0" smtClean="0"/>
              <a:t>Mogućnost korištenja knjižničnog sustava (katalozi, </a:t>
            </a:r>
            <a:r>
              <a:rPr lang="hr-HR" dirty="0" err="1" smtClean="0"/>
              <a:t>međuknjična</a:t>
            </a:r>
            <a:r>
              <a:rPr lang="hr-HR" dirty="0" smtClean="0"/>
              <a:t> služba)</a:t>
            </a:r>
            <a:endParaRPr lang="hr-HR" sz="2400" dirty="0" smtClean="0"/>
          </a:p>
          <a:p>
            <a:pPr lvl="1"/>
            <a:r>
              <a:rPr lang="hr-HR" dirty="0" smtClean="0"/>
              <a:t>Oblikuje i primjenjuje strategiju pretraživanja (pronalazi ključne riječi,zna se koristiti kazalima, koristi pretraživače)</a:t>
            </a:r>
            <a:endParaRPr lang="hr-HR" sz="2400" dirty="0" smtClean="0"/>
          </a:p>
          <a:p>
            <a:pPr lvl="1"/>
            <a:r>
              <a:rPr lang="hr-HR" dirty="0" smtClean="0"/>
              <a:t>Bira najprikladniji sustav kako bi pronašla literaturu (ispituje ciljeve, sadržaj i organizacijske različitosti sustava za pretraživanje informacija)</a:t>
            </a:r>
            <a:endParaRPr lang="hr-HR" sz="2400" dirty="0" smtClean="0"/>
          </a:p>
          <a:p>
            <a:pPr lvl="1"/>
            <a:r>
              <a:rPr lang="hr-HR" dirty="0" smtClean="0"/>
              <a:t>Kritički vrednuje informacije i njihove izvore te ih usvaja u svoj sustav znanja i vrijednosti</a:t>
            </a:r>
            <a:endParaRPr lang="hr-HR" sz="2400" dirty="0" smtClean="0"/>
          </a:p>
          <a:p>
            <a:pPr lvl="1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i 21. stoljeće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Različiti standardi u školstvu kroz vrijeme</a:t>
            </a:r>
          </a:p>
          <a:p>
            <a:r>
              <a:rPr lang="hr-HR" dirty="0" smtClean="0"/>
              <a:t>Škole još ne prate zahtjeve 21. stoljeća u smislu omogućavanja različitih sadržaja iz kojih bi učenici upijali znanja</a:t>
            </a:r>
          </a:p>
          <a:p>
            <a:r>
              <a:rPr lang="hr-HR" dirty="0" smtClean="0"/>
              <a:t>Bolja opremljenost kao preduvjet traži financijsku stabilnost i profesore koji bi se prilagodili novom načinu rada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37C8-2BFB-4E9A-B964-CCC37D6B860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6CE2-7026-4020-B0AC-86A49C5AF1B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2D94-228D-4158-AF13-4E0BDF9F30C9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1026" name="Picture 2" descr="http://cdn.static-economist.com/sites/default/files/imagecache/full-width/images/2013/06/articles/body/20130629_FBD00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83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660</Words>
  <Application>Microsoft Office PowerPoint</Application>
  <PresentationFormat>Prikaz na zaslonu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Putovanje</vt:lpstr>
      <vt:lpstr>Uloga škole u razvoju informatičke pismenosti </vt:lpstr>
      <vt:lpstr>TEME</vt:lpstr>
      <vt:lpstr>UVOD</vt:lpstr>
      <vt:lpstr>Slajd 4</vt:lpstr>
      <vt:lpstr>Informatička i informacijska pismenost</vt:lpstr>
      <vt:lpstr>Slajd 6</vt:lpstr>
      <vt:lpstr>Slajd 7</vt:lpstr>
      <vt:lpstr>Škola i 21. stoljeće</vt:lpstr>
      <vt:lpstr>Slajd 9</vt:lpstr>
      <vt:lpstr>Slajd 10</vt:lpstr>
      <vt:lpstr>Slajd 11</vt:lpstr>
      <vt:lpstr>Slajd 12</vt:lpstr>
      <vt:lpstr>Slajd 13</vt:lpstr>
      <vt:lpstr>Slajd 14</vt:lpstr>
      <vt:lpstr>INFORMATIČKO DRUŠTVO I ISTRAŽIVANJE EDU CENTRA</vt:lpstr>
      <vt:lpstr>Slajd 16</vt:lpstr>
      <vt:lpstr>ANKETA</vt:lpstr>
      <vt:lpstr>Slajd 18</vt:lpstr>
      <vt:lpstr>Slajd 19</vt:lpstr>
      <vt:lpstr>Slajd 20</vt:lpstr>
      <vt:lpstr>Slajd 21</vt:lpstr>
      <vt:lpstr>ZAKLJUČAK</vt:lpstr>
      <vt:lpstr>Slajd 23</vt:lpstr>
      <vt:lpstr>LITERATURA</vt:lpstr>
      <vt:lpstr>Slajd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škole u razvoju informatičke pismenosti</dc:title>
  <dc:creator>Karmen</dc:creator>
  <cp:lastModifiedBy>Karmen</cp:lastModifiedBy>
  <cp:revision>19</cp:revision>
  <dcterms:created xsi:type="dcterms:W3CDTF">2014-10-25T18:45:31Z</dcterms:created>
  <dcterms:modified xsi:type="dcterms:W3CDTF">2014-11-05T08:14:22Z</dcterms:modified>
</cp:coreProperties>
</file>