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1" r:id="rId8"/>
    <p:sldId id="262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3F6A0-B3BC-4722-973B-6E1713D3991A}" v="1962" dt="2021-10-28T17:38:52.163"/>
    <p1510:client id="{91A1BC0F-8391-2EFF-4DC4-35DBD842C814}" v="1" dt="2021-10-28T17:41:46.280"/>
    <p1510:client id="{ACE2287A-EA19-E3D7-659F-B7562039DBCF}" v="11" dt="2021-10-28T17:54:55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2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7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leri.hr/files/datotekep/nastavni_materijali/k_vinarstvo_2/1a__fermentacije_stabilizacije.pdf" TargetMode="External"/><Relationship Id="rId2" Type="http://schemas.openxmlformats.org/officeDocument/2006/relationships/hyperlink" Target="https://regulator.hr/zanimljivosti/sto-je-biomasa-i-kako-se-koris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zitorij.vuka.hr/islandora/object/vuka%3A504/datastream/PDF/view" TargetMode="External"/><Relationship Id="rId5" Type="http://schemas.openxmlformats.org/officeDocument/2006/relationships/hyperlink" Target="http://www.eduvizija.hr/portal/lekcija/8-razred-kemija-plasticne-mase" TargetMode="External"/><Relationship Id="rId4" Type="http://schemas.openxmlformats.org/officeDocument/2006/relationships/hyperlink" Target="https://repository.ffri.uniri.hr/islandora/object/ffri%3A1303/datastream/PDF/vi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ED3E28F-E990-4EB1-BDE1-DEF2B7F98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C18E8-6C66-4EEA-8251-289E14F5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84"/>
          <a:stretch/>
        </p:blipFill>
        <p:spPr>
          <a:xfrm>
            <a:off x="20" y="1"/>
            <a:ext cx="12191980" cy="686145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CA07C1-041F-475C-9FC6-2E431653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22" y="343112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749E47-91E3-4256-A517-9E7E684EB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79" y="312630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965" y="613455"/>
            <a:ext cx="4628759" cy="2083242"/>
          </a:xfrm>
        </p:spPr>
        <p:txBody>
          <a:bodyPr>
            <a:normAutofit/>
          </a:bodyPr>
          <a:lstStyle/>
          <a:p>
            <a:r>
              <a:rPr lang="en-US" dirty="0"/>
              <a:t>Mini </a:t>
            </a:r>
            <a:r>
              <a:rPr lang="en-US" dirty="0" err="1"/>
              <a:t>projekt</a:t>
            </a:r>
            <a:r>
              <a:rPr lang="en-US" dirty="0"/>
              <a:t> -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smece</a:t>
            </a:r>
            <a:r>
              <a:rPr lang="en-US" dirty="0"/>
              <a:t>, </a:t>
            </a:r>
            <a:r>
              <a:rPr lang="en-US" dirty="0" err="1"/>
              <a:t>pitanje</a:t>
            </a:r>
            <a:r>
              <a:rPr lang="en-US" dirty="0"/>
              <a:t> je sad!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A54E502-E41E-47D5-8AB9-683E3D3E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45898" y="25325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6998" y="618510"/>
            <a:ext cx="3397611" cy="125632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cs typeface="Calibri"/>
              </a:rPr>
              <a:t>Dora </a:t>
            </a:r>
            <a:r>
              <a:rPr lang="en-US" dirty="0" err="1">
                <a:cs typeface="Calibri"/>
              </a:rPr>
              <a:t>Banovak</a:t>
            </a:r>
            <a:r>
              <a:rPr lang="en-US" dirty="0">
                <a:cs typeface="Calibri"/>
              </a:rPr>
              <a:t>, 2.b </a:t>
            </a:r>
            <a:endParaRPr lang="en-US">
              <a:cs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CBF8AE-1318-4240-B3C3-A276ADFA5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12130" y="-2961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41AE-CB24-430A-9CCF-788B6FC0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300474"/>
            <a:ext cx="10333075" cy="141413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Vennov</a:t>
            </a:r>
            <a:r>
              <a:rPr lang="en-US" dirty="0"/>
              <a:t> </a:t>
            </a:r>
            <a:r>
              <a:rPr lang="en-US" dirty="0" err="1"/>
              <a:t>dijagram</a:t>
            </a:r>
            <a:r>
              <a:rPr lang="en-US" dirty="0"/>
              <a:t> – </a:t>
            </a:r>
            <a:r>
              <a:rPr lang="en-US" dirty="0" err="1"/>
              <a:t>dobre</a:t>
            </a:r>
            <a:r>
              <a:rPr lang="en-US" dirty="0"/>
              <a:t> I </a:t>
            </a:r>
            <a:r>
              <a:rPr lang="en-US" dirty="0" err="1"/>
              <a:t>loše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 </a:t>
            </a:r>
            <a:r>
              <a:rPr lang="en-US" dirty="0" err="1"/>
              <a:t>upotrebe</a:t>
            </a:r>
            <a:r>
              <a:rPr lang="en-US" dirty="0"/>
              <a:t> </a:t>
            </a:r>
            <a:r>
              <a:rPr lang="en-US" dirty="0" err="1"/>
              <a:t>biomase</a:t>
            </a:r>
            <a:r>
              <a:rPr lang="en-US" dirty="0"/>
              <a:t> </a:t>
            </a:r>
          </a:p>
        </p:txBody>
      </p:sp>
      <p:pic>
        <p:nvPicPr>
          <p:cNvPr id="5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05339B4C-40FE-4543-AD73-D56D4EDFF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070" y="1383328"/>
            <a:ext cx="9969445" cy="4735397"/>
          </a:xfrm>
        </p:spPr>
      </p:pic>
    </p:spTree>
    <p:extLst>
      <p:ext uri="{BB962C8B-B14F-4D97-AF65-F5344CB8AC3E}">
        <p14:creationId xmlns:p14="http://schemas.microsoft.com/office/powerpoint/2010/main" val="384531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9769A-E1A8-4890-A4B7-FF5D5C1D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030541-939E-4D9D-82AB-34D32FD1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79057" y="2200234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C72092-2B09-4FBA-B639-9D863254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7520" y="2255022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DB81DD-8F8C-4933-94B4-0E5595C5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41748" y="618134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0B73D1-A4C3-4A71-836A-5FD28F326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77662" y="659873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88571-3BA0-4558-926E-4600A57D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598" y="1083379"/>
            <a:ext cx="4947424" cy="136410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ea typeface="+mj-lt"/>
                <a:cs typeface="+mj-lt"/>
              </a:rPr>
              <a:t>postupci prerade i uporabe biomase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9E52-B048-40E1-BB50-63B316BA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923" y="3191252"/>
            <a:ext cx="5864379" cy="2643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>
              <a:lnSpc>
                <a:spcPct val="9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kompostiranje (u svrhu dobivanja gnojiva)</a:t>
            </a:r>
            <a:endParaRPr lang="en-US"/>
          </a:p>
          <a:p>
            <a:pPr marL="285750" indent="-285750" algn="ctr">
              <a:lnSpc>
                <a:spcPct val="9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anaerobna digestija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(biomasa trune u svrhu dobivanja metana i taloga koji se koristi kao gnojivo</a:t>
            </a:r>
            <a:endParaRPr lang="en-US"/>
          </a:p>
          <a:p>
            <a:pPr marL="285750" indent="-285750" algn="ctr">
              <a:lnSpc>
                <a:spcPct val="9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fermentacija i destilacija (za dobivanje etilnog alkohola)</a:t>
            </a:r>
            <a:endParaRPr lang="en-US"/>
          </a:p>
          <a:p>
            <a:pPr algn="ctr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406B-D371-48C8-9E8A-262A2051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Važnost šecera u pokusu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6347-DAC1-4E85-BFBA-B39348E47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Šecer je bitan zbog svojeg kemijskog sastava. U njemu se nalazi glukoza, koja je jedna od glavnih </a:t>
            </a:r>
            <a:r>
              <a:rPr lang="en-US"/>
              <a:t>pokretaca cijele kemijske reakcije. Glukoza je derivat šecera I ona je bitna za pretvorbu hrane (ili u ovom slucaju biomase) u energiju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1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97B7-6C84-4BB6-B2C5-7A820237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 nastanka etilnog alkohola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FC58-4907-4234-80F5-224DB218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Alkoholna fermentacija ili alkoholno vrenje biokemijski je proces transformacije monosaharida </a:t>
            </a:r>
            <a:r>
              <a:rPr lang="en-US">
                <a:ea typeface="+mn-lt"/>
                <a:cs typeface="+mn-lt"/>
              </a:rPr>
              <a:t>(glukoza, fruktoza) u alkohol i ugljikov dioksid 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CD42BA-3A59-487B-BCCE-558EBDB0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67" y="3431387"/>
            <a:ext cx="5144021" cy="7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6122-813B-4613-8D75-CA5372FD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Zašto posuda sa pokusom mora ostati dobro zatvorena?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1E38-2E05-4BF6-8821-DE6B3B04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Mora ostati cvrsto zatvorena jer bi u slucaju ponovnog otvaranja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miješanja</a:t>
            </a:r>
            <a:r>
              <a:rPr lang="en-US" dirty="0"/>
              <a:t> </a:t>
            </a:r>
            <a:r>
              <a:rPr lang="en-US" dirty="0" err="1"/>
              <a:t>postojane</a:t>
            </a:r>
            <a:r>
              <a:rPr lang="en-US" dirty="0"/>
              <a:t> </a:t>
            </a:r>
            <a:r>
              <a:rPr lang="en-US" dirty="0" err="1"/>
              <a:t>kemijske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kisikom</a:t>
            </a:r>
            <a:r>
              <a:rPr lang="en-US" dirty="0"/>
              <a:t> koji bi </a:t>
            </a:r>
            <a:r>
              <a:rPr lang="en-US" dirty="0" err="1"/>
              <a:t>ušao</a:t>
            </a:r>
            <a:r>
              <a:rPr lang="en-US" dirty="0"/>
              <a:t> u </a:t>
            </a:r>
            <a:r>
              <a:rPr lang="en-US" dirty="0" err="1"/>
              <a:t>posudu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6CB5E-3C16-476D-9D85-6DB51E5F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5" y="952500"/>
            <a:ext cx="3843091" cy="4467087"/>
          </a:xfrm>
        </p:spPr>
        <p:txBody>
          <a:bodyPr>
            <a:normAutofit/>
          </a:bodyPr>
          <a:lstStyle/>
          <a:p>
            <a:pPr algn="ctr"/>
            <a:r>
              <a:rPr lang="en-US"/>
              <a:t>Zašto "cudotvornu" otopinu cuvamo na tamnom I hladnom mjestu?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10BAD-EF79-4453-A6CC-603B6FB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51661" y="-106073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BB4D-8557-4E85-A499-B544DF6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0131"/>
            <a:ext cx="4988117" cy="47069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Otopinu moramo pohraniti na hladno, tamno I suho mjesto kako ne bi došlo do daljnih kemijskih </a:t>
            </a:r>
            <a:r>
              <a:rPr lang="en-US"/>
              <a:t>reakcija, jer znamo da temperatura, svjetlo utjecu znatno utjecu na reakcije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00011" y="-174335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2FA26-FB69-4359-A6B7-520976C4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r>
              <a:rPr lang="en-US"/>
              <a:t>Proteini zaslužni za "cudotvornu" otopinu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5BFF-A2A1-4A58-8EAF-AB07CE8A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62" y="628261"/>
            <a:ext cx="5447765" cy="4948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Proteine koji su zaslužni za nastanak nase otopine nazivamo </a:t>
            </a:r>
            <a:r>
              <a:rPr lang="en-US" i="1"/>
              <a:t>enzimi</a:t>
            </a:r>
            <a:endParaRPr lang="en-US"/>
          </a:p>
          <a:p>
            <a:pPr algn="ctr"/>
            <a:r>
              <a:rPr lang="en-US" dirty="0">
                <a:ea typeface="+mn-lt"/>
                <a:cs typeface="+mn-lt"/>
              </a:rPr>
              <a:t>Enzim je biološki </a:t>
            </a:r>
            <a:r>
              <a:rPr lang="en-US">
                <a:ea typeface="+mn-lt"/>
                <a:cs typeface="+mn-lt"/>
              </a:rPr>
              <a:t>katalizator</a:t>
            </a:r>
            <a:r>
              <a:rPr lang="en-US" dirty="0">
                <a:ea typeface="+mn-lt"/>
                <a:cs typeface="+mn-lt"/>
              </a:rPr>
              <a:t>, on utjece na brzinu </a:t>
            </a:r>
            <a:r>
              <a:rPr lang="en-US">
                <a:ea typeface="+mn-lt"/>
                <a:cs typeface="+mn-lt"/>
              </a:rPr>
              <a:t>kemijske reakcije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4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753AB3-5C40-4FBB-AD51-F3611E60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987EAF-F491-43B5-AE03-AECA2EAD9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8290" y="505765"/>
            <a:ext cx="11011431" cy="6006966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1242"/>
              <a:gd name="connsiteY0" fmla="*/ 39610 h 6402571"/>
              <a:gd name="connsiteX1" fmla="*/ 304663 w 11601242"/>
              <a:gd name="connsiteY1" fmla="*/ 50371 h 6402571"/>
              <a:gd name="connsiteX2" fmla="*/ 0 w 11601242"/>
              <a:gd name="connsiteY2" fmla="*/ 87552 h 6402571"/>
              <a:gd name="connsiteX3" fmla="*/ 0 w 11601242"/>
              <a:gd name="connsiteY3" fmla="*/ 948756 h 6402571"/>
              <a:gd name="connsiteX4" fmla="*/ 4597 w 11601242"/>
              <a:gd name="connsiteY4" fmla="*/ 948756 h 6402571"/>
              <a:gd name="connsiteX5" fmla="*/ 8568 w 11601242"/>
              <a:gd name="connsiteY5" fmla="*/ 1128518 h 6402571"/>
              <a:gd name="connsiteX6" fmla="*/ 88972 w 11601242"/>
              <a:gd name="connsiteY6" fmla="*/ 3563458 h 6402571"/>
              <a:gd name="connsiteX7" fmla="*/ 148480 w 11601242"/>
              <a:gd name="connsiteY7" fmla="*/ 5970451 h 6402571"/>
              <a:gd name="connsiteX8" fmla="*/ 5623915 w 11601242"/>
              <a:gd name="connsiteY8" fmla="*/ 5986674 h 6402571"/>
              <a:gd name="connsiteX9" fmla="*/ 8143603 w 11601242"/>
              <a:gd name="connsiteY9" fmla="*/ 5952640 h 6402571"/>
              <a:gd name="connsiteX10" fmla="*/ 8168400 w 11601242"/>
              <a:gd name="connsiteY10" fmla="*/ 5953783 h 6402571"/>
              <a:gd name="connsiteX11" fmla="*/ 8334742 w 11601242"/>
              <a:gd name="connsiteY11" fmla="*/ 5952364 h 6402571"/>
              <a:gd name="connsiteX12" fmla="*/ 8343333 w 11601242"/>
              <a:gd name="connsiteY12" fmla="*/ 6402571 h 6402571"/>
              <a:gd name="connsiteX13" fmla="*/ 8951337 w 11601242"/>
              <a:gd name="connsiteY13" fmla="*/ 5952489 h 6402571"/>
              <a:gd name="connsiteX14" fmla="*/ 9710371 w 11601242"/>
              <a:gd name="connsiteY14" fmla="*/ 5951234 h 6402571"/>
              <a:gd name="connsiteX15" fmla="*/ 9804791 w 11601242"/>
              <a:gd name="connsiteY15" fmla="*/ 5947930 h 6402571"/>
              <a:gd name="connsiteX16" fmla="*/ 9863784 w 11601242"/>
              <a:gd name="connsiteY16" fmla="*/ 5948725 h 6402571"/>
              <a:gd name="connsiteX17" fmla="*/ 10007288 w 11601242"/>
              <a:gd name="connsiteY17" fmla="*/ 5954109 h 6402571"/>
              <a:gd name="connsiteX18" fmla="*/ 10927227 w 11601242"/>
              <a:gd name="connsiteY18" fmla="*/ 5961976 h 6402571"/>
              <a:gd name="connsiteX19" fmla="*/ 11562333 w 11601242"/>
              <a:gd name="connsiteY19" fmla="*/ 5945695 h 6402571"/>
              <a:gd name="connsiteX20" fmla="*/ 11571244 w 11601242"/>
              <a:gd name="connsiteY20" fmla="*/ 2661284 h 6402571"/>
              <a:gd name="connsiteX21" fmla="*/ 11561892 w 11601242"/>
              <a:gd name="connsiteY21" fmla="*/ 215923 h 6402571"/>
              <a:gd name="connsiteX22" fmla="*/ 11316429 w 11601242"/>
              <a:gd name="connsiteY22" fmla="*/ 110142 h 6402571"/>
              <a:gd name="connsiteX23" fmla="*/ 10689999 w 11601242"/>
              <a:gd name="connsiteY23" fmla="*/ 110201 h 6402571"/>
              <a:gd name="connsiteX24" fmla="*/ 7599878 w 11601242"/>
              <a:gd name="connsiteY24" fmla="*/ 115520 h 6402571"/>
              <a:gd name="connsiteX25" fmla="*/ 1892744 w 11601242"/>
              <a:gd name="connsiteY25" fmla="*/ 39610 h 640257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43603 w 11600084"/>
              <a:gd name="connsiteY9" fmla="*/ 5913030 h 6362961"/>
              <a:gd name="connsiteX10" fmla="*/ 8168400 w 11600084"/>
              <a:gd name="connsiteY10" fmla="*/ 5914173 h 6362961"/>
              <a:gd name="connsiteX11" fmla="*/ 8334742 w 11600084"/>
              <a:gd name="connsiteY11" fmla="*/ 5912754 h 6362961"/>
              <a:gd name="connsiteX12" fmla="*/ 8343333 w 11600084"/>
              <a:gd name="connsiteY12" fmla="*/ 6362961 h 6362961"/>
              <a:gd name="connsiteX13" fmla="*/ 8951337 w 11600084"/>
              <a:gd name="connsiteY13" fmla="*/ 5912879 h 6362961"/>
              <a:gd name="connsiteX14" fmla="*/ 9710371 w 11600084"/>
              <a:gd name="connsiteY14" fmla="*/ 5911624 h 6362961"/>
              <a:gd name="connsiteX15" fmla="*/ 9804791 w 11600084"/>
              <a:gd name="connsiteY15" fmla="*/ 5908320 h 6362961"/>
              <a:gd name="connsiteX16" fmla="*/ 9863784 w 11600084"/>
              <a:gd name="connsiteY16" fmla="*/ 5909115 h 6362961"/>
              <a:gd name="connsiteX17" fmla="*/ 10007288 w 11600084"/>
              <a:gd name="connsiteY17" fmla="*/ 5914499 h 6362961"/>
              <a:gd name="connsiteX18" fmla="*/ 10927227 w 11600084"/>
              <a:gd name="connsiteY18" fmla="*/ 5922366 h 6362961"/>
              <a:gd name="connsiteX19" fmla="*/ 11562333 w 11600084"/>
              <a:gd name="connsiteY19" fmla="*/ 5906085 h 6362961"/>
              <a:gd name="connsiteX20" fmla="*/ 11571244 w 11600084"/>
              <a:gd name="connsiteY20" fmla="*/ 2621674 h 6362961"/>
              <a:gd name="connsiteX21" fmla="*/ 11561892 w 11600084"/>
              <a:gd name="connsiteY21" fmla="*/ 176313 h 6362961"/>
              <a:gd name="connsiteX22" fmla="*/ 11316429 w 11600084"/>
              <a:gd name="connsiteY22" fmla="*/ 70532 h 6362961"/>
              <a:gd name="connsiteX23" fmla="*/ 10689999 w 11600084"/>
              <a:gd name="connsiteY23" fmla="*/ 70591 h 6362961"/>
              <a:gd name="connsiteX24" fmla="*/ 7599878 w 11600084"/>
              <a:gd name="connsiteY24" fmla="*/ 75910 h 6362961"/>
              <a:gd name="connsiteX25" fmla="*/ 1892744 w 11600084"/>
              <a:gd name="connsiteY25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04791 w 11600084"/>
              <a:gd name="connsiteY14" fmla="*/ 5908320 h 6362961"/>
              <a:gd name="connsiteX15" fmla="*/ 9863784 w 11600084"/>
              <a:gd name="connsiteY15" fmla="*/ 5909115 h 6362961"/>
              <a:gd name="connsiteX16" fmla="*/ 10007288 w 11600084"/>
              <a:gd name="connsiteY16" fmla="*/ 5914499 h 6362961"/>
              <a:gd name="connsiteX17" fmla="*/ 10927227 w 11600084"/>
              <a:gd name="connsiteY17" fmla="*/ 5922366 h 6362961"/>
              <a:gd name="connsiteX18" fmla="*/ 11562333 w 11600084"/>
              <a:gd name="connsiteY18" fmla="*/ 5906085 h 6362961"/>
              <a:gd name="connsiteX19" fmla="*/ 11571244 w 11600084"/>
              <a:gd name="connsiteY19" fmla="*/ 2621674 h 6362961"/>
              <a:gd name="connsiteX20" fmla="*/ 11561892 w 11600084"/>
              <a:gd name="connsiteY20" fmla="*/ 176313 h 6362961"/>
              <a:gd name="connsiteX21" fmla="*/ 11316429 w 11600084"/>
              <a:gd name="connsiteY21" fmla="*/ 70532 h 6362961"/>
              <a:gd name="connsiteX22" fmla="*/ 10689999 w 11600084"/>
              <a:gd name="connsiteY22" fmla="*/ 70591 h 6362961"/>
              <a:gd name="connsiteX23" fmla="*/ 7599878 w 11600084"/>
              <a:gd name="connsiteY23" fmla="*/ 75910 h 6362961"/>
              <a:gd name="connsiteX24" fmla="*/ 1892744 w 11600084"/>
              <a:gd name="connsiteY24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63784 w 11600084"/>
              <a:gd name="connsiteY14" fmla="*/ 5909115 h 6362961"/>
              <a:gd name="connsiteX15" fmla="*/ 10007288 w 11600084"/>
              <a:gd name="connsiteY15" fmla="*/ 5914499 h 6362961"/>
              <a:gd name="connsiteX16" fmla="*/ 10927227 w 11600084"/>
              <a:gd name="connsiteY16" fmla="*/ 5922366 h 6362961"/>
              <a:gd name="connsiteX17" fmla="*/ 11562333 w 11600084"/>
              <a:gd name="connsiteY17" fmla="*/ 5906085 h 6362961"/>
              <a:gd name="connsiteX18" fmla="*/ 11571244 w 11600084"/>
              <a:gd name="connsiteY18" fmla="*/ 2621674 h 6362961"/>
              <a:gd name="connsiteX19" fmla="*/ 11561892 w 11600084"/>
              <a:gd name="connsiteY19" fmla="*/ 176313 h 6362961"/>
              <a:gd name="connsiteX20" fmla="*/ 11316429 w 11600084"/>
              <a:gd name="connsiteY20" fmla="*/ 70532 h 6362961"/>
              <a:gd name="connsiteX21" fmla="*/ 10689999 w 11600084"/>
              <a:gd name="connsiteY21" fmla="*/ 70591 h 6362961"/>
              <a:gd name="connsiteX22" fmla="*/ 7599878 w 11600084"/>
              <a:gd name="connsiteY22" fmla="*/ 75910 h 6362961"/>
              <a:gd name="connsiteX23" fmla="*/ 1892744 w 11600084"/>
              <a:gd name="connsiteY23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00084" h="6362961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5920" y="969067"/>
                  <a:pt x="7244" y="1028987"/>
                  <a:pt x="8568" y="1088908"/>
                </a:cubicBezTo>
                <a:cubicBezTo>
                  <a:pt x="28705" y="1889604"/>
                  <a:pt x="78164" y="298118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4009314" y="5978024"/>
                  <a:pt x="5623915" y="5947064"/>
                </a:cubicBezTo>
                <a:lnTo>
                  <a:pt x="8168400" y="5914173"/>
                </a:lnTo>
                <a:lnTo>
                  <a:pt x="8334742" y="5912754"/>
                </a:lnTo>
                <a:cubicBezTo>
                  <a:pt x="8334742" y="5912754"/>
                  <a:pt x="8388439" y="6102892"/>
                  <a:pt x="8343333" y="6362961"/>
                </a:cubicBezTo>
                <a:cubicBezTo>
                  <a:pt x="8485400" y="6298448"/>
                  <a:pt x="8852227" y="6052994"/>
                  <a:pt x="8951337" y="5912879"/>
                </a:cubicBezTo>
                <a:cubicBezTo>
                  <a:pt x="9038326" y="5910139"/>
                  <a:pt x="9349159" y="5918539"/>
                  <a:pt x="9710371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184288" y="5912702"/>
                  <a:pt x="11322659" y="5932366"/>
                  <a:pt x="11562333" y="5906085"/>
                </a:cubicBezTo>
                <a:cubicBezTo>
                  <a:pt x="11600776" y="5700565"/>
                  <a:pt x="11557900" y="4406975"/>
                  <a:pt x="11571244" y="2621674"/>
                </a:cubicBezTo>
                <a:cubicBezTo>
                  <a:pt x="11619605" y="1540406"/>
                  <a:pt x="11600677" y="601855"/>
                  <a:pt x="11561892" y="176313"/>
                </a:cubicBezTo>
                <a:cubicBezTo>
                  <a:pt x="11546315" y="5406"/>
                  <a:pt x="11461744" y="88152"/>
                  <a:pt x="11316429" y="70532"/>
                </a:cubicBezTo>
                <a:cubicBezTo>
                  <a:pt x="11171114" y="52912"/>
                  <a:pt x="10890051" y="86510"/>
                  <a:pt x="10689999" y="70591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431AE-EBED-4D19-A5F1-433B3248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37" y="1043189"/>
            <a:ext cx="3707204" cy="4546242"/>
          </a:xfrm>
        </p:spPr>
        <p:txBody>
          <a:bodyPr>
            <a:normAutofit/>
          </a:bodyPr>
          <a:lstStyle/>
          <a:p>
            <a:r>
              <a:rPr lang="en-US"/>
              <a:t>Jednostanicne gljivice koje su pomogle pri nastanku otopine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665F-7169-45BF-9CC2-A1893C782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18" y="1131077"/>
            <a:ext cx="5145346" cy="4546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/>
              <a:t>Jednostanicne gljivice koje su zaslužne za stvaranje tvari od kojih je nastala otopina nazivamo </a:t>
            </a:r>
            <a:r>
              <a:rPr lang="en-US" i="1"/>
              <a:t>kvasci 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Kvasci su jednostanicni </a:t>
            </a:r>
            <a:r>
              <a:rPr lang="en-US">
                <a:ea typeface="+mn-lt"/>
                <a:cs typeface="+mn-lt"/>
              </a:rPr>
              <a:t>mikroorganizmi</a:t>
            </a:r>
            <a:r>
              <a:rPr lang="en-US" dirty="0">
                <a:ea typeface="+mn-lt"/>
                <a:cs typeface="+mn-lt"/>
              </a:rPr>
              <a:t> iz skupine </a:t>
            </a:r>
            <a:r>
              <a:rPr lang="en-US">
                <a:ea typeface="+mn-lt"/>
                <a:cs typeface="+mn-lt"/>
              </a:rPr>
              <a:t>gljiva</a:t>
            </a:r>
            <a:r>
              <a:rPr lang="en-US" dirty="0">
                <a:ea typeface="+mn-lt"/>
                <a:cs typeface="+mn-lt"/>
              </a:rPr>
              <a:t> koji metaboliziraju šecere u ugljikov dioksid </a:t>
            </a:r>
            <a:r>
              <a:rPr lang="en-US">
                <a:ea typeface="+mn-lt"/>
                <a:cs typeface="+mn-lt"/>
              </a:rPr>
              <a:t>i alkohol 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2A1995-1F16-43C8-8570-1ADCFA5C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2900" y="544559"/>
            <a:ext cx="11011431" cy="6006966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1242"/>
              <a:gd name="connsiteY0" fmla="*/ 39610 h 6402571"/>
              <a:gd name="connsiteX1" fmla="*/ 304663 w 11601242"/>
              <a:gd name="connsiteY1" fmla="*/ 50371 h 6402571"/>
              <a:gd name="connsiteX2" fmla="*/ 0 w 11601242"/>
              <a:gd name="connsiteY2" fmla="*/ 87552 h 6402571"/>
              <a:gd name="connsiteX3" fmla="*/ 0 w 11601242"/>
              <a:gd name="connsiteY3" fmla="*/ 948756 h 6402571"/>
              <a:gd name="connsiteX4" fmla="*/ 4597 w 11601242"/>
              <a:gd name="connsiteY4" fmla="*/ 948756 h 6402571"/>
              <a:gd name="connsiteX5" fmla="*/ 8568 w 11601242"/>
              <a:gd name="connsiteY5" fmla="*/ 1128518 h 6402571"/>
              <a:gd name="connsiteX6" fmla="*/ 88972 w 11601242"/>
              <a:gd name="connsiteY6" fmla="*/ 3563458 h 6402571"/>
              <a:gd name="connsiteX7" fmla="*/ 148480 w 11601242"/>
              <a:gd name="connsiteY7" fmla="*/ 5970451 h 6402571"/>
              <a:gd name="connsiteX8" fmla="*/ 5623915 w 11601242"/>
              <a:gd name="connsiteY8" fmla="*/ 5986674 h 6402571"/>
              <a:gd name="connsiteX9" fmla="*/ 8143603 w 11601242"/>
              <a:gd name="connsiteY9" fmla="*/ 5952640 h 6402571"/>
              <a:gd name="connsiteX10" fmla="*/ 8168400 w 11601242"/>
              <a:gd name="connsiteY10" fmla="*/ 5953783 h 6402571"/>
              <a:gd name="connsiteX11" fmla="*/ 8334742 w 11601242"/>
              <a:gd name="connsiteY11" fmla="*/ 5952364 h 6402571"/>
              <a:gd name="connsiteX12" fmla="*/ 8343333 w 11601242"/>
              <a:gd name="connsiteY12" fmla="*/ 6402571 h 6402571"/>
              <a:gd name="connsiteX13" fmla="*/ 8951337 w 11601242"/>
              <a:gd name="connsiteY13" fmla="*/ 5952489 h 6402571"/>
              <a:gd name="connsiteX14" fmla="*/ 9710371 w 11601242"/>
              <a:gd name="connsiteY14" fmla="*/ 5951234 h 6402571"/>
              <a:gd name="connsiteX15" fmla="*/ 9804791 w 11601242"/>
              <a:gd name="connsiteY15" fmla="*/ 5947930 h 6402571"/>
              <a:gd name="connsiteX16" fmla="*/ 9863784 w 11601242"/>
              <a:gd name="connsiteY16" fmla="*/ 5948725 h 6402571"/>
              <a:gd name="connsiteX17" fmla="*/ 10007288 w 11601242"/>
              <a:gd name="connsiteY17" fmla="*/ 5954109 h 6402571"/>
              <a:gd name="connsiteX18" fmla="*/ 10927227 w 11601242"/>
              <a:gd name="connsiteY18" fmla="*/ 5961976 h 6402571"/>
              <a:gd name="connsiteX19" fmla="*/ 11562333 w 11601242"/>
              <a:gd name="connsiteY19" fmla="*/ 5945695 h 6402571"/>
              <a:gd name="connsiteX20" fmla="*/ 11571244 w 11601242"/>
              <a:gd name="connsiteY20" fmla="*/ 2661284 h 6402571"/>
              <a:gd name="connsiteX21" fmla="*/ 11561892 w 11601242"/>
              <a:gd name="connsiteY21" fmla="*/ 215923 h 6402571"/>
              <a:gd name="connsiteX22" fmla="*/ 11316429 w 11601242"/>
              <a:gd name="connsiteY22" fmla="*/ 110142 h 6402571"/>
              <a:gd name="connsiteX23" fmla="*/ 10689999 w 11601242"/>
              <a:gd name="connsiteY23" fmla="*/ 110201 h 6402571"/>
              <a:gd name="connsiteX24" fmla="*/ 7599878 w 11601242"/>
              <a:gd name="connsiteY24" fmla="*/ 115520 h 6402571"/>
              <a:gd name="connsiteX25" fmla="*/ 1892744 w 11601242"/>
              <a:gd name="connsiteY25" fmla="*/ 39610 h 640257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43603 w 11600084"/>
              <a:gd name="connsiteY9" fmla="*/ 5913030 h 6362961"/>
              <a:gd name="connsiteX10" fmla="*/ 8168400 w 11600084"/>
              <a:gd name="connsiteY10" fmla="*/ 5914173 h 6362961"/>
              <a:gd name="connsiteX11" fmla="*/ 8334742 w 11600084"/>
              <a:gd name="connsiteY11" fmla="*/ 5912754 h 6362961"/>
              <a:gd name="connsiteX12" fmla="*/ 8343333 w 11600084"/>
              <a:gd name="connsiteY12" fmla="*/ 6362961 h 6362961"/>
              <a:gd name="connsiteX13" fmla="*/ 8951337 w 11600084"/>
              <a:gd name="connsiteY13" fmla="*/ 5912879 h 6362961"/>
              <a:gd name="connsiteX14" fmla="*/ 9710371 w 11600084"/>
              <a:gd name="connsiteY14" fmla="*/ 5911624 h 6362961"/>
              <a:gd name="connsiteX15" fmla="*/ 9804791 w 11600084"/>
              <a:gd name="connsiteY15" fmla="*/ 5908320 h 6362961"/>
              <a:gd name="connsiteX16" fmla="*/ 9863784 w 11600084"/>
              <a:gd name="connsiteY16" fmla="*/ 5909115 h 6362961"/>
              <a:gd name="connsiteX17" fmla="*/ 10007288 w 11600084"/>
              <a:gd name="connsiteY17" fmla="*/ 5914499 h 6362961"/>
              <a:gd name="connsiteX18" fmla="*/ 10927227 w 11600084"/>
              <a:gd name="connsiteY18" fmla="*/ 5922366 h 6362961"/>
              <a:gd name="connsiteX19" fmla="*/ 11562333 w 11600084"/>
              <a:gd name="connsiteY19" fmla="*/ 5906085 h 6362961"/>
              <a:gd name="connsiteX20" fmla="*/ 11571244 w 11600084"/>
              <a:gd name="connsiteY20" fmla="*/ 2621674 h 6362961"/>
              <a:gd name="connsiteX21" fmla="*/ 11561892 w 11600084"/>
              <a:gd name="connsiteY21" fmla="*/ 176313 h 6362961"/>
              <a:gd name="connsiteX22" fmla="*/ 11316429 w 11600084"/>
              <a:gd name="connsiteY22" fmla="*/ 70532 h 6362961"/>
              <a:gd name="connsiteX23" fmla="*/ 10689999 w 11600084"/>
              <a:gd name="connsiteY23" fmla="*/ 70591 h 6362961"/>
              <a:gd name="connsiteX24" fmla="*/ 7599878 w 11600084"/>
              <a:gd name="connsiteY24" fmla="*/ 75910 h 6362961"/>
              <a:gd name="connsiteX25" fmla="*/ 1892744 w 11600084"/>
              <a:gd name="connsiteY25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04791 w 11600084"/>
              <a:gd name="connsiteY14" fmla="*/ 5908320 h 6362961"/>
              <a:gd name="connsiteX15" fmla="*/ 9863784 w 11600084"/>
              <a:gd name="connsiteY15" fmla="*/ 5909115 h 6362961"/>
              <a:gd name="connsiteX16" fmla="*/ 10007288 w 11600084"/>
              <a:gd name="connsiteY16" fmla="*/ 5914499 h 6362961"/>
              <a:gd name="connsiteX17" fmla="*/ 10927227 w 11600084"/>
              <a:gd name="connsiteY17" fmla="*/ 5922366 h 6362961"/>
              <a:gd name="connsiteX18" fmla="*/ 11562333 w 11600084"/>
              <a:gd name="connsiteY18" fmla="*/ 5906085 h 6362961"/>
              <a:gd name="connsiteX19" fmla="*/ 11571244 w 11600084"/>
              <a:gd name="connsiteY19" fmla="*/ 2621674 h 6362961"/>
              <a:gd name="connsiteX20" fmla="*/ 11561892 w 11600084"/>
              <a:gd name="connsiteY20" fmla="*/ 176313 h 6362961"/>
              <a:gd name="connsiteX21" fmla="*/ 11316429 w 11600084"/>
              <a:gd name="connsiteY21" fmla="*/ 70532 h 6362961"/>
              <a:gd name="connsiteX22" fmla="*/ 10689999 w 11600084"/>
              <a:gd name="connsiteY22" fmla="*/ 70591 h 6362961"/>
              <a:gd name="connsiteX23" fmla="*/ 7599878 w 11600084"/>
              <a:gd name="connsiteY23" fmla="*/ 75910 h 6362961"/>
              <a:gd name="connsiteX24" fmla="*/ 1892744 w 11600084"/>
              <a:gd name="connsiteY24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63784 w 11600084"/>
              <a:gd name="connsiteY14" fmla="*/ 5909115 h 6362961"/>
              <a:gd name="connsiteX15" fmla="*/ 10007288 w 11600084"/>
              <a:gd name="connsiteY15" fmla="*/ 5914499 h 6362961"/>
              <a:gd name="connsiteX16" fmla="*/ 10927227 w 11600084"/>
              <a:gd name="connsiteY16" fmla="*/ 5922366 h 6362961"/>
              <a:gd name="connsiteX17" fmla="*/ 11562333 w 11600084"/>
              <a:gd name="connsiteY17" fmla="*/ 5906085 h 6362961"/>
              <a:gd name="connsiteX18" fmla="*/ 11571244 w 11600084"/>
              <a:gd name="connsiteY18" fmla="*/ 2621674 h 6362961"/>
              <a:gd name="connsiteX19" fmla="*/ 11561892 w 11600084"/>
              <a:gd name="connsiteY19" fmla="*/ 176313 h 6362961"/>
              <a:gd name="connsiteX20" fmla="*/ 11316429 w 11600084"/>
              <a:gd name="connsiteY20" fmla="*/ 70532 h 6362961"/>
              <a:gd name="connsiteX21" fmla="*/ 10689999 w 11600084"/>
              <a:gd name="connsiteY21" fmla="*/ 70591 h 6362961"/>
              <a:gd name="connsiteX22" fmla="*/ 7599878 w 11600084"/>
              <a:gd name="connsiteY22" fmla="*/ 75910 h 6362961"/>
              <a:gd name="connsiteX23" fmla="*/ 1892744 w 11600084"/>
              <a:gd name="connsiteY23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00084" h="6362961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5920" y="969067"/>
                  <a:pt x="7244" y="1028987"/>
                  <a:pt x="8568" y="1088908"/>
                </a:cubicBezTo>
                <a:cubicBezTo>
                  <a:pt x="28705" y="1889604"/>
                  <a:pt x="78164" y="298118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4009314" y="5978024"/>
                  <a:pt x="5623915" y="5947064"/>
                </a:cubicBezTo>
                <a:lnTo>
                  <a:pt x="8168400" y="5914173"/>
                </a:lnTo>
                <a:lnTo>
                  <a:pt x="8334742" y="5912754"/>
                </a:lnTo>
                <a:cubicBezTo>
                  <a:pt x="8334742" y="5912754"/>
                  <a:pt x="8388439" y="6102892"/>
                  <a:pt x="8343333" y="6362961"/>
                </a:cubicBezTo>
                <a:cubicBezTo>
                  <a:pt x="8485400" y="6298448"/>
                  <a:pt x="8852227" y="6052994"/>
                  <a:pt x="8951337" y="5912879"/>
                </a:cubicBezTo>
                <a:cubicBezTo>
                  <a:pt x="9038326" y="5910139"/>
                  <a:pt x="9349159" y="5918539"/>
                  <a:pt x="9710371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184288" y="5912702"/>
                  <a:pt x="11322659" y="5932366"/>
                  <a:pt x="11562333" y="5906085"/>
                </a:cubicBezTo>
                <a:cubicBezTo>
                  <a:pt x="11600776" y="5700565"/>
                  <a:pt x="11557900" y="4406975"/>
                  <a:pt x="11571244" y="2621674"/>
                </a:cubicBezTo>
                <a:cubicBezTo>
                  <a:pt x="11619605" y="1540406"/>
                  <a:pt x="11600677" y="601855"/>
                  <a:pt x="11561892" y="176313"/>
                </a:cubicBezTo>
                <a:cubicBezTo>
                  <a:pt x="11546315" y="5406"/>
                  <a:pt x="11461744" y="88152"/>
                  <a:pt x="11316429" y="70532"/>
                </a:cubicBezTo>
                <a:cubicBezTo>
                  <a:pt x="11171114" y="52912"/>
                  <a:pt x="10890051" y="86510"/>
                  <a:pt x="10689999" y="70591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76EB-69D6-4152-9F87-8347A77F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rezultati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F83C-06E5-44CF-B72B-CE7F932E3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Ovaj projekt je rezultirao novim znanjima o meduodnosima tvari I kemijskih reakcija u prirodi te </a:t>
            </a:r>
            <a:r>
              <a:rPr lang="en-US"/>
              <a:t>povezanost sa realnim životnim situacijama</a:t>
            </a:r>
          </a:p>
          <a:p>
            <a:r>
              <a:rPr lang="en-US" dirty="0"/>
              <a:t>Što se tice samog pokusa, u posudi se zasad ne primjecuje nikakva razlika od trenutka mjesanja </a:t>
            </a:r>
            <a:r>
              <a:rPr lang="en-US"/>
              <a:t>reaktanata; na povrsini vode plutaju lakši komadi otpadaka dok su tezi pali na dno te se nataložili skupa sa šecerom.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E56E1E-D82A-4FF7-99CE-83AE9A18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C85E0-CADC-482E-AC10-956AAF23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03943"/>
            <a:ext cx="2930608" cy="285931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/>
              <a:t>Zakljucak I odgovor na istraživacko pitanje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E4B1E6-EC5B-432F-90D0-898FA529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301693" y="485426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08A3-E36D-4BF5-AA57-CB58DAC1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1342571"/>
            <a:ext cx="5646057" cy="4368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Kroz pokus, a zatim I kroz pitanja dolazim do zakljucka da na svaku kemijsku reakciju mozemo nekako utjecati I na neki ju nacin promijeniti, u ovom slucaju su proteini enzimi ti koji su znatno utjecali na tijek </a:t>
            </a:r>
            <a:r>
              <a:rPr lang="en-US"/>
              <a:t>ove kemijske reakcije.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940E64-4719-4E36-8FFD-748B552B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240862" y="539430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EC72-B78A-4065-A018-9C5FA1F4D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"koji proteini omogucavaju da se otpadci voca I povrca pretvore u "cudotvornu" </a:t>
            </a:r>
            <a:r>
              <a:rPr lang="en-US"/>
              <a:t>otopinu s raznolikom primjenom?"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5B5D8-BBC5-4260-9AE0-EE7519DE4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Istraživacko pitanje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2E71D-0389-4FE6-9A66-C5AF381BEABE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6115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6C219-3DEF-42DA-8013-0B4B1207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5" y="952500"/>
            <a:ext cx="3843091" cy="446708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 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010BAD-EF79-4453-A6CC-603B6FB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51661" y="-106073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AE169-1C58-4171-BD96-250AA227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0131"/>
            <a:ext cx="4988117" cy="4706989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>
                <a:ea typeface="+mn-lt"/>
                <a:cs typeface="+mn-lt"/>
                <a:hlinkClick r:id="rId2"/>
              </a:rPr>
              <a:t>https://regulator.hr/zanimljivosti/sto-je-biomasa-i-kako-se-koristi/</a:t>
            </a:r>
            <a:endParaRPr lang="en-US" sz="270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700">
                <a:ea typeface="+mn-lt"/>
                <a:cs typeface="+mn-lt"/>
                <a:hlinkClick r:id="rId3"/>
              </a:rPr>
              <a:t>https://www.veleri.hr/files/datotekep/nastavni_materijali/k_vinarstvo_2/1a__fermentacije_stabilizacije.pdf</a:t>
            </a:r>
            <a:r>
              <a:rPr lang="en-US" sz="2700">
                <a:ea typeface="+mn-lt"/>
                <a:cs typeface="+mn-lt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2700">
                <a:ea typeface="+mn-lt"/>
                <a:cs typeface="+mn-lt"/>
                <a:hlinkClick r:id="rId4"/>
              </a:rPr>
              <a:t>https://repository.ffri.uniri.hr/islandora/object/ffri%3A1303/datastream/PDF/view</a:t>
            </a:r>
            <a:r>
              <a:rPr lang="en-US" sz="2700">
                <a:ea typeface="+mn-lt"/>
                <a:cs typeface="+mn-lt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2700">
                <a:ea typeface="+mn-lt"/>
                <a:cs typeface="+mn-lt"/>
                <a:hlinkClick r:id="rId5"/>
              </a:rPr>
              <a:t>http://www.eduvizija.hr/portal/lekcija/8-razred-kemija-plasticne-mase</a:t>
            </a:r>
            <a:r>
              <a:rPr lang="en-US" sz="2700">
                <a:ea typeface="+mn-lt"/>
                <a:cs typeface="+mn-lt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2700">
                <a:ea typeface="+mn-lt"/>
                <a:cs typeface="+mn-lt"/>
                <a:hlinkClick r:id="rId6"/>
              </a:rPr>
              <a:t>https://repozitorij.vuka.hr/islandora/object/vuka%3A504/datastream/PDF/view</a:t>
            </a:r>
            <a:r>
              <a:rPr lang="en-US" sz="2700" b="0">
                <a:ea typeface="+mn-lt"/>
                <a:cs typeface="+mn-lt"/>
              </a:rPr>
              <a:t> </a:t>
            </a:r>
            <a:endParaRPr lang="en-US" sz="27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00011" y="-174335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B3FB-67C6-4D1D-BB40-05B41CA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C365-5200-4A2D-A745-71896901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Cilj projekta je pomocu zadanih smjernica za pokus otkriti odgovor na istraživacko pitanje I moci </a:t>
            </a:r>
            <a:r>
              <a:rPr lang="en-US"/>
              <a:t>pouzdano znati odgovoriti na sva pitanja vezana uz projekt! </a:t>
            </a:r>
          </a:p>
        </p:txBody>
      </p:sp>
    </p:spTree>
    <p:extLst>
      <p:ext uri="{BB962C8B-B14F-4D97-AF65-F5344CB8AC3E}">
        <p14:creationId xmlns:p14="http://schemas.microsoft.com/office/powerpoint/2010/main" val="11403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D9769A-E1A8-4890-A4B7-FF5D5C1D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65030541-939E-4D9D-82AB-34D32FD1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79057" y="2200234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42C72092-2B09-4FBA-B639-9D863254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7520" y="2255022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DB81DD-8F8C-4933-94B4-0E5595C5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41748" y="618134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0B73D1-A4C3-4A71-836A-5FD28F326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77662" y="659873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0F934-BAA6-4744-A57B-CCC2523B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598" y="1083379"/>
            <a:ext cx="4947424" cy="13641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Plan </a:t>
            </a:r>
            <a:r>
              <a:rPr lang="en-US" dirty="0" err="1"/>
              <a:t>rada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4482-6994-4784-9535-CFE8BCF9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053" y="2870991"/>
            <a:ext cx="5864379" cy="2643119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rabicPeriod"/>
            </a:pPr>
            <a:r>
              <a:rPr lang="en-US"/>
              <a:t>Slijedeci upute, izvesti pokus</a:t>
            </a:r>
          </a:p>
          <a:p>
            <a:pPr marL="514350" indent="-514350" algn="ctr">
              <a:buAutoNum type="arabicPeriod"/>
            </a:pPr>
            <a:r>
              <a:rPr lang="en-US"/>
              <a:t>Prema smjernicama odgovoriti na pitanja</a:t>
            </a:r>
          </a:p>
          <a:p>
            <a:pPr marL="514350" indent="-514350" algn="ctr">
              <a:buAutoNum type="arabicPeriod"/>
            </a:pPr>
            <a:r>
              <a:rPr lang="en-US"/>
              <a:t>Odrediti zavrsne rezultate projekta </a:t>
            </a:r>
            <a:endParaRPr lang="en-US" dirty="0"/>
          </a:p>
          <a:p>
            <a:pPr marL="514350" indent="-514350" algn="ctr">
              <a:buAutoNum type="arabicPeriod"/>
            </a:pPr>
            <a:r>
              <a:rPr lang="en-US"/>
              <a:t>Doci do zakljucka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20628-A949-4C21-A3DC-1064B9C4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Pokus – mjere I kako izgleda sve zajedno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09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bowl of soup&#10;&#10;Description automatically generated">
            <a:extLst>
              <a:ext uri="{FF2B5EF4-FFF2-40B4-BE49-F238E27FC236}">
                <a16:creationId xmlns:a16="http://schemas.microsoft.com/office/drawing/2014/main" id="{7941A3F6-F05D-4AAA-B640-1222FE2E2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33" r="-1" b="-1"/>
          <a:stretch/>
        </p:blipFill>
        <p:spPr>
          <a:xfrm>
            <a:off x="814336" y="1572864"/>
            <a:ext cx="2420227" cy="1848646"/>
          </a:xfrm>
          <a:prstGeom prst="rect">
            <a:avLst/>
          </a:prstGeom>
        </p:spPr>
      </p:pic>
      <p:pic>
        <p:nvPicPr>
          <p:cNvPr id="6" name="Picture 6" descr="A picture containing cup, coffee cup&#10;&#10;Description automatically generated">
            <a:extLst>
              <a:ext uri="{FF2B5EF4-FFF2-40B4-BE49-F238E27FC236}">
                <a16:creationId xmlns:a16="http://schemas.microsoft.com/office/drawing/2014/main" id="{2180500C-6C9A-47C2-9C58-B9B434E3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4" r="14199" b="-1"/>
          <a:stretch/>
        </p:blipFill>
        <p:spPr>
          <a:xfrm>
            <a:off x="3546901" y="1656170"/>
            <a:ext cx="2420227" cy="1682033"/>
          </a:xfrm>
          <a:prstGeom prst="rect">
            <a:avLst/>
          </a:prstGeom>
        </p:spPr>
      </p:pic>
      <p:pic>
        <p:nvPicPr>
          <p:cNvPr id="3" name="Picture 5" descr="A picture containing text, container, plastic&#10;&#10;Description automatically generated">
            <a:extLst>
              <a:ext uri="{FF2B5EF4-FFF2-40B4-BE49-F238E27FC236}">
                <a16:creationId xmlns:a16="http://schemas.microsoft.com/office/drawing/2014/main" id="{D670046D-A572-4BE3-B5F5-D632BB233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8" r="12235" b="-1"/>
          <a:stretch/>
        </p:blipFill>
        <p:spPr>
          <a:xfrm>
            <a:off x="6296906" y="1650565"/>
            <a:ext cx="2420227" cy="1682033"/>
          </a:xfrm>
          <a:prstGeom prst="rect">
            <a:avLst/>
          </a:prstGeom>
        </p:spPr>
      </p:pic>
      <p:pic>
        <p:nvPicPr>
          <p:cNvPr id="5" name="Picture 5" descr="A picture containing text, device, indoor, barometer&#10;&#10;Description automatically generated">
            <a:extLst>
              <a:ext uri="{FF2B5EF4-FFF2-40B4-BE49-F238E27FC236}">
                <a16:creationId xmlns:a16="http://schemas.microsoft.com/office/drawing/2014/main" id="{9F17BD08-A0BB-40B8-A5D3-5D771AF0C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80" b="15156"/>
          <a:stretch/>
        </p:blipFill>
        <p:spPr>
          <a:xfrm>
            <a:off x="9046912" y="1651022"/>
            <a:ext cx="2377466" cy="16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E56E1E-D82A-4FF7-99CE-83AE9A18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C8B5B-BF2B-4642-B646-75342C06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03943"/>
            <a:ext cx="2930608" cy="2859314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Metode </a:t>
            </a:r>
            <a:r>
              <a:rPr lang="en-US" dirty="0" err="1"/>
              <a:t>rada</a:t>
            </a: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E4B1E6-EC5B-432F-90D0-898FA529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301693" y="485426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3B91-FF9B-4B9B-A557-4838260F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1221093"/>
            <a:ext cx="5646057" cy="436880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Za ovaj projekt sam koristila metodu deskripcije!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Metoda deskripcije je postupak jednostavnog opisivanja ili ocitavanja cinjenica, procesa i predmeta u prirodi i društvu te njihovih empirijskih potvrdivanja odnosa i veza, sa prisutnim ali ne </a:t>
            </a:r>
            <a:r>
              <a:rPr lang="en-US">
                <a:ea typeface="+mn-lt"/>
                <a:cs typeface="+mn-lt"/>
              </a:rPr>
              <a:t>opsirnim znanstvenim tumacenjem i objašnjavanjem. 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940E64-4719-4E36-8FFD-748B552B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88667" flipH="1">
            <a:off x="4240862" y="539430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5FE1F-7F57-406E-A8AB-AA04F5BC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 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smjernicama</a:t>
            </a:r>
            <a:r>
              <a:rPr lang="en-US" dirty="0"/>
              <a:t> za </a:t>
            </a:r>
            <a:r>
              <a:rPr lang="en-US" dirty="0" err="1"/>
              <a:t>izvješce</a:t>
            </a:r>
            <a:r>
              <a:rPr lang="en-US" dirty="0"/>
              <a:t> 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81CF192-BE25-4A70-9905-A119D6D9C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8" r="79" b="1"/>
          <a:stretch/>
        </p:blipFill>
        <p:spPr>
          <a:xfrm>
            <a:off x="357120" y="391301"/>
            <a:ext cx="7228863" cy="5878498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0E61B-76AD-46D4-BE2A-84E2B944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Što</a:t>
            </a:r>
            <a:r>
              <a:rPr lang="en-US" dirty="0"/>
              <a:t> je to </a:t>
            </a:r>
            <a:r>
              <a:rPr lang="en-US" dirty="0" err="1"/>
              <a:t>biomasa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5E8A-847A-4892-9309-94C1912B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731305"/>
            <a:ext cx="3713019" cy="2692891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 typeface="Arial"/>
              <a:buChar char="•"/>
            </a:pPr>
            <a:r>
              <a:rPr lang="en-US" sz="2500" err="1"/>
              <a:t>Biomasa</a:t>
            </a:r>
            <a:r>
              <a:rPr lang="en-US" sz="2500"/>
              <a:t> je </a:t>
            </a:r>
            <a:r>
              <a:rPr lang="en-US" sz="2500" err="1"/>
              <a:t>organska</a:t>
            </a:r>
            <a:r>
              <a:rPr lang="en-US" sz="2500"/>
              <a:t> </a:t>
            </a:r>
            <a:r>
              <a:rPr lang="en-US" sz="2500" err="1"/>
              <a:t>materija</a:t>
            </a:r>
            <a:r>
              <a:rPr lang="en-US" sz="2500"/>
              <a:t>, </a:t>
            </a:r>
            <a:r>
              <a:rPr lang="en-US" sz="2500" err="1"/>
              <a:t>biljnog</a:t>
            </a:r>
            <a:r>
              <a:rPr lang="en-US" sz="2500"/>
              <a:t> </a:t>
            </a:r>
            <a:r>
              <a:rPr lang="en-US" sz="2500" err="1"/>
              <a:t>ili</a:t>
            </a:r>
            <a:r>
              <a:rPr lang="en-US" sz="2500"/>
              <a:t> </a:t>
            </a:r>
            <a:r>
              <a:rPr lang="en-US" sz="2500" err="1"/>
              <a:t>životinjskog</a:t>
            </a:r>
            <a:r>
              <a:rPr lang="en-US" sz="2500"/>
              <a:t> </a:t>
            </a:r>
            <a:r>
              <a:rPr lang="en-US" sz="2500" err="1"/>
              <a:t>podrijetla</a:t>
            </a:r>
            <a:r>
              <a:rPr lang="en-US" sz="2500"/>
              <a:t> </a:t>
            </a:r>
            <a:r>
              <a:rPr lang="en-US" sz="2500" err="1"/>
              <a:t>koja</a:t>
            </a:r>
            <a:r>
              <a:rPr lang="en-US" sz="2500"/>
              <a:t> se </a:t>
            </a:r>
            <a:r>
              <a:rPr lang="en-US" sz="2500" err="1"/>
              <a:t>može</a:t>
            </a:r>
            <a:r>
              <a:rPr lang="en-US" sz="2500"/>
              <a:t> </a:t>
            </a:r>
            <a:r>
              <a:rPr lang="en-US" sz="2500" err="1"/>
              <a:t>koristiti</a:t>
            </a:r>
            <a:r>
              <a:rPr lang="en-US" sz="2500"/>
              <a:t> </a:t>
            </a:r>
            <a:r>
              <a:rPr lang="en-US" sz="2500" err="1"/>
              <a:t>kao</a:t>
            </a:r>
            <a:r>
              <a:rPr lang="en-US" sz="2500"/>
              <a:t> </a:t>
            </a:r>
            <a:r>
              <a:rPr lang="en-US" sz="2500" err="1"/>
              <a:t>gorivo</a:t>
            </a:r>
            <a:r>
              <a:rPr lang="en-US" sz="2500"/>
              <a:t> </a:t>
            </a:r>
            <a:r>
              <a:rPr lang="en-US" sz="2500" err="1"/>
              <a:t>ili</a:t>
            </a:r>
            <a:r>
              <a:rPr lang="en-US" sz="2500"/>
              <a:t> u </a:t>
            </a:r>
            <a:r>
              <a:rPr lang="en-US" sz="2500" err="1"/>
              <a:t>industrijskoj</a:t>
            </a:r>
            <a:r>
              <a:rPr lang="en-US" sz="2500"/>
              <a:t> </a:t>
            </a:r>
            <a:r>
              <a:rPr lang="en-US" sz="2500" err="1"/>
              <a:t>proizvodnji</a:t>
            </a:r>
          </a:p>
          <a:p>
            <a:pPr marL="457200" indent="-457200" algn="ctr">
              <a:lnSpc>
                <a:spcPct val="90000"/>
              </a:lnSpc>
              <a:buFont typeface="Arial"/>
              <a:buChar char="•"/>
            </a:pPr>
            <a:r>
              <a:rPr lang="en-US" sz="2500" err="1"/>
              <a:t>Razlikujemo</a:t>
            </a:r>
            <a:r>
              <a:rPr lang="en-US" sz="2500"/>
              <a:t> </a:t>
            </a:r>
            <a:r>
              <a:rPr lang="en-US" sz="2500" err="1"/>
              <a:t>drvnu</a:t>
            </a:r>
            <a:r>
              <a:rPr lang="en-US" sz="2500"/>
              <a:t> </a:t>
            </a:r>
            <a:r>
              <a:rPr lang="en-US" sz="2500" err="1"/>
              <a:t>biomasu</a:t>
            </a:r>
            <a:r>
              <a:rPr lang="en-US" sz="2500"/>
              <a:t>, </a:t>
            </a:r>
            <a:r>
              <a:rPr lang="en-US" sz="2500" err="1"/>
              <a:t>životinjske</a:t>
            </a:r>
            <a:r>
              <a:rPr lang="en-US" sz="2500"/>
              <a:t> </a:t>
            </a:r>
            <a:r>
              <a:rPr lang="en-US" sz="2500" err="1"/>
              <a:t>otpade</a:t>
            </a:r>
            <a:r>
              <a:rPr lang="en-US" sz="2500"/>
              <a:t> I </a:t>
            </a:r>
            <a:r>
              <a:rPr lang="en-US" sz="2500" err="1"/>
              <a:t>ostatke</a:t>
            </a:r>
            <a:r>
              <a:rPr lang="en-US" sz="2500"/>
              <a:t>, </a:t>
            </a:r>
            <a:r>
              <a:rPr lang="en-US" sz="2500" err="1"/>
              <a:t>otpatke</a:t>
            </a:r>
            <a:r>
              <a:rPr lang="en-US" sz="2500"/>
              <a:t> </a:t>
            </a:r>
            <a:r>
              <a:rPr lang="en-US" sz="2500" err="1"/>
              <a:t>iz</a:t>
            </a:r>
            <a:r>
              <a:rPr lang="en-US" sz="2500"/>
              <a:t> </a:t>
            </a:r>
            <a:r>
              <a:rPr lang="en-US" sz="2500" err="1"/>
              <a:t>poljoprivrede</a:t>
            </a:r>
            <a:r>
              <a:rPr lang="en-US" sz="2500"/>
              <a:t> I </a:t>
            </a:r>
            <a:r>
              <a:rPr lang="en-US" sz="2500" err="1"/>
              <a:t>biomasu</a:t>
            </a:r>
            <a:r>
              <a:rPr lang="en-US" sz="2500"/>
              <a:t> </a:t>
            </a:r>
            <a:r>
              <a:rPr lang="en-US" sz="2500" err="1"/>
              <a:t>iz</a:t>
            </a:r>
            <a:r>
              <a:rPr lang="en-US" sz="2500"/>
              <a:t> </a:t>
            </a:r>
            <a:r>
              <a:rPr lang="en-US" sz="2500" err="1"/>
              <a:t>otpada</a:t>
            </a:r>
          </a:p>
          <a:p>
            <a:pPr marL="457200" indent="-457200" algn="ctr">
              <a:lnSpc>
                <a:spcPct val="90000"/>
              </a:lnSpc>
              <a:buFont typeface="Arial"/>
              <a:buChar char="•"/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24298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774E-4D88-4E41-9ED9-9D4A8F1B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Nacini</a:t>
            </a:r>
            <a:r>
              <a:rPr lang="en-US" dirty="0"/>
              <a:t> </a:t>
            </a:r>
            <a:r>
              <a:rPr lang="en-US" dirty="0" err="1"/>
              <a:t>dobivanja</a:t>
            </a:r>
            <a:r>
              <a:rPr lang="en-US" dirty="0"/>
              <a:t> </a:t>
            </a:r>
            <a:r>
              <a:rPr lang="en-US" dirty="0" err="1"/>
              <a:t>plasticnih</a:t>
            </a:r>
            <a:r>
              <a:rPr lang="en-US" dirty="0"/>
              <a:t> masa </a:t>
            </a:r>
            <a:r>
              <a:rPr lang="en-US" dirty="0" err="1"/>
              <a:t>naspram</a:t>
            </a:r>
            <a:r>
              <a:rPr lang="en-US" dirty="0"/>
              <a:t> 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biomase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utjecaji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okoliš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B3BD4-C2D5-45DD-8EC1-1B3BBA95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Plasticne</a:t>
            </a:r>
            <a:r>
              <a:rPr lang="en-US" dirty="0"/>
              <a:t> mase </a:t>
            </a:r>
            <a:r>
              <a:rPr lang="en-US" dirty="0" err="1"/>
              <a:t>najcešce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preradom</a:t>
            </a:r>
            <a:r>
              <a:rPr lang="en-US" dirty="0"/>
              <a:t> </a:t>
            </a:r>
            <a:r>
              <a:rPr lang="en-US" dirty="0" err="1"/>
              <a:t>naftnih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biomasa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vecinom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prirodnog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fotosinteze</a:t>
            </a:r>
            <a:r>
              <a:rPr lang="en-US" dirty="0"/>
              <a:t>. </a:t>
            </a:r>
            <a:r>
              <a:rPr lang="en-US" dirty="0" err="1">
                <a:ea typeface="+mn-lt"/>
                <a:cs typeface="+mn-lt"/>
              </a:rPr>
              <a:t>Dokazano</a:t>
            </a:r>
            <a:r>
              <a:rPr lang="en-US" dirty="0">
                <a:ea typeface="+mn-lt"/>
                <a:cs typeface="+mn-lt"/>
              </a:rPr>
              <a:t> je da </a:t>
            </a:r>
            <a:r>
              <a:rPr lang="en-US" dirty="0" err="1">
                <a:ea typeface="+mn-lt"/>
                <a:cs typeface="+mn-lt"/>
              </a:rPr>
              <a:t>neki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kemijskih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spojeva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 cine </a:t>
            </a:r>
            <a:r>
              <a:rPr lang="en-US" dirty="0" err="1">
                <a:ea typeface="+mn-lt"/>
                <a:cs typeface="+mn-lt"/>
              </a:rPr>
              <a:t>plastiku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štetno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utjecu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okoliš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ljudsko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zdravlje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Ljudi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izloženi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kemikalijama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plastike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dnevnoj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bazi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zrak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prašinu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vodu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Više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jedne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trecine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plasticnog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otpada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pakiranja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vrecice</a:t>
            </a:r>
            <a:r>
              <a:rPr lang="en-US" dirty="0">
                <a:ea typeface="+mn-lt"/>
                <a:cs typeface="+mn-lt"/>
              </a:rPr>
              <a:t>, od </a:t>
            </a:r>
            <a:r>
              <a:rPr lang="en-US" dirty="0" err="1">
                <a:ea typeface="+mn-lt"/>
                <a:cs typeface="+mn-lt"/>
              </a:rPr>
              <a:t>kojih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vecina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završe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prirodi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Poznato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više</a:t>
            </a:r>
            <a:r>
              <a:rPr lang="en-US" dirty="0">
                <a:ea typeface="+mn-lt"/>
                <a:cs typeface="+mn-lt"/>
              </a:rPr>
              <a:t> od 180 </a:t>
            </a:r>
            <a:r>
              <a:rPr lang="en-US" dirty="0" err="1">
                <a:ea typeface="+mn-lt"/>
                <a:cs typeface="+mn-lt"/>
              </a:rPr>
              <a:t>životinjskih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progutati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plasticni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otpad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Biomasa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medutim</a:t>
            </a:r>
            <a:r>
              <a:rPr lang="en-US" dirty="0">
                <a:ea typeface="+mn-lt"/>
                <a:cs typeface="+mn-lt"/>
              </a:rPr>
              <a:t>, je </a:t>
            </a:r>
            <a:r>
              <a:rPr lang="en-US" dirty="0" err="1">
                <a:ea typeface="+mn-lt"/>
                <a:cs typeface="+mn-lt"/>
              </a:rPr>
              <a:t>neutralna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sagorijevanjem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doci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oslobodenja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dodatne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kolicine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ugljikovog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dioksida</a:t>
            </a:r>
            <a:r>
              <a:rPr lang="en-US" dirty="0">
                <a:ea typeface="+mn-lt"/>
                <a:cs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7542215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_2SEEDS">
      <a:dk1>
        <a:srgbClr val="000000"/>
      </a:dk1>
      <a:lt1>
        <a:srgbClr val="FFFFFF"/>
      </a:lt1>
      <a:dk2>
        <a:srgbClr val="41243D"/>
      </a:dk2>
      <a:lt2>
        <a:srgbClr val="E8E3E2"/>
      </a:lt2>
      <a:accent1>
        <a:srgbClr val="66ACB6"/>
      </a:accent1>
      <a:accent2>
        <a:srgbClr val="70AB9B"/>
      </a:accent2>
      <a:accent3>
        <a:srgbClr val="81A5CF"/>
      </a:accent3>
      <a:accent4>
        <a:srgbClr val="C970A9"/>
      </a:accent4>
      <a:accent5>
        <a:srgbClr val="D28A9A"/>
      </a:accent5>
      <a:accent6>
        <a:srgbClr val="C98170"/>
      </a:accent6>
      <a:hlink>
        <a:srgbClr val="AE7269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773</Words>
  <Application>Microsoft Office PowerPoint</Application>
  <PresentationFormat>Široki zaslon</PresentationFormat>
  <Paragraphs>52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The Hand</vt:lpstr>
      <vt:lpstr>The Serif Hand</vt:lpstr>
      <vt:lpstr>ChitchatVTI</vt:lpstr>
      <vt:lpstr>Mini projekt - Otpad ili smece, pitanje je sad!</vt:lpstr>
      <vt:lpstr>"koji proteini omogucavaju da se otpadci voca I povrca pretvore u "cudotvornu" otopinu s raznolikom primjenom?"</vt:lpstr>
      <vt:lpstr>Cilj projekta </vt:lpstr>
      <vt:lpstr>Plan rada</vt:lpstr>
      <vt:lpstr>Pokus – mjere I kako izgleda sve zajedno</vt:lpstr>
      <vt:lpstr>Metode rada</vt:lpstr>
      <vt:lpstr>Odgovori na pitanja prema smjernicama za izvješce </vt:lpstr>
      <vt:lpstr>Što je to biomasa te koje vrste postoje?</vt:lpstr>
      <vt:lpstr>Nacini dobivanja plasticnih masa naspram onih biomase te utjecaji na okoliš</vt:lpstr>
      <vt:lpstr>Vennov dijagram – dobre I loše strane upotrebe biomase </vt:lpstr>
      <vt:lpstr>postupci prerade i uporabe biomase</vt:lpstr>
      <vt:lpstr>Važnost šecera u pokusu</vt:lpstr>
      <vt:lpstr>Proces nastanka etilnog alkohola </vt:lpstr>
      <vt:lpstr>Zašto posuda sa pokusom mora ostati dobro zatvorena?</vt:lpstr>
      <vt:lpstr>Zašto "cudotvornu" otopinu cuvamo na tamnom I hladnom mjestu?</vt:lpstr>
      <vt:lpstr>Proteini zaslužni za "cudotvornu" otopinu</vt:lpstr>
      <vt:lpstr>Jednostanicne gljivice koje su pomogle pri nastanku otopine</vt:lpstr>
      <vt:lpstr>rezultati</vt:lpstr>
      <vt:lpstr>Zakljucak I odgovor na istraživacko pitanje</vt:lpstr>
      <vt:lpstr>Korišteni izvori znanja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Antonija Milić</cp:lastModifiedBy>
  <cp:revision>419</cp:revision>
  <dcterms:created xsi:type="dcterms:W3CDTF">2021-10-28T12:25:29Z</dcterms:created>
  <dcterms:modified xsi:type="dcterms:W3CDTF">2021-10-29T10:43:55Z</dcterms:modified>
</cp:coreProperties>
</file>