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5"/>
  </p:notesMasterIdLst>
  <p:sldIdLst>
    <p:sldId id="256" r:id="rId2"/>
    <p:sldId id="257" r:id="rId3"/>
    <p:sldId id="26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8698D-7557-4EE5-8289-A627353783ED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70508-2BBC-4DEB-A285-20330B9FE9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70508-2BBC-4DEB-A285-20330B9FE92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B70508-2BBC-4DEB-A285-20330B9FE92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504-44CA-4AF3-AEE7-E725CF7DA15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413F-8176-4713-B6CB-F1247553FF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504-44CA-4AF3-AEE7-E725CF7DA15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413F-8176-4713-B6CB-F1247553F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504-44CA-4AF3-AEE7-E725CF7DA15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413F-8176-4713-B6CB-F1247553F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504-44CA-4AF3-AEE7-E725CF7DA15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413F-8176-4713-B6CB-F1247553F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504-44CA-4AF3-AEE7-E725CF7DA15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413F-8176-4713-B6CB-F1247553FF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504-44CA-4AF3-AEE7-E725CF7DA15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413F-8176-4713-B6CB-F1247553F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504-44CA-4AF3-AEE7-E725CF7DA15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413F-8176-4713-B6CB-F1247553F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504-44CA-4AF3-AEE7-E725CF7DA15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413F-8176-4713-B6CB-F1247553F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504-44CA-4AF3-AEE7-E725CF7DA15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413F-8176-4713-B6CB-F1247553F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504-44CA-4AF3-AEE7-E725CF7DA15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F8413F-8176-4713-B6CB-F1247553FF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2E504-44CA-4AF3-AEE7-E725CF7DA15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F8413F-8176-4713-B6CB-F1247553FF8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E2E504-44CA-4AF3-AEE7-E725CF7DA15F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F8413F-8176-4713-B6CB-F1247553FF8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Mini projekt</a:t>
            </a:r>
            <a:endParaRPr lang="en-US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Larisa Kuzman, 1.a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err="1"/>
              <a:t>Ph</a:t>
            </a:r>
            <a:r>
              <a:rPr lang="hr-HR" dirty="0"/>
              <a:t> je manji od 7, </a:t>
            </a:r>
            <a:r>
              <a:rPr lang="hr-HR" dirty="0" err="1"/>
              <a:t>tj</a:t>
            </a:r>
            <a:r>
              <a:rPr lang="hr-HR" dirty="0"/>
              <a:t>. otopina je kisela. </a:t>
            </a:r>
          </a:p>
          <a:p>
            <a:pPr>
              <a:buNone/>
            </a:pPr>
            <a:r>
              <a:rPr lang="hr-HR" dirty="0"/>
              <a:t>    C6H12O6+H20=CO2+H2O</a:t>
            </a:r>
          </a:p>
          <a:p>
            <a:r>
              <a:rPr lang="hr-HR" dirty="0"/>
              <a:t>Organska kiselina koja je produkt je </a:t>
            </a:r>
            <a:r>
              <a:rPr lang="hr-HR" b="1" dirty="0"/>
              <a:t>octena</a:t>
            </a:r>
            <a:r>
              <a:rPr lang="hr-HR" dirty="0"/>
              <a:t>. </a:t>
            </a:r>
          </a:p>
          <a:p>
            <a:r>
              <a:rPr lang="en-US" dirty="0"/>
              <a:t>CH3CH2OH + O 2 </a:t>
            </a:r>
            <a:r>
              <a:rPr lang="hr-HR" dirty="0"/>
              <a:t>= </a:t>
            </a:r>
            <a:r>
              <a:rPr lang="en-US" b="1" dirty="0"/>
              <a:t>CH3COOH</a:t>
            </a:r>
            <a:r>
              <a:rPr lang="en-US" dirty="0"/>
              <a:t> + H2O</a:t>
            </a:r>
            <a:endParaRPr lang="hr-HR" dirty="0"/>
          </a:p>
          <a:p>
            <a:r>
              <a:rPr lang="hr-HR" dirty="0"/>
              <a:t>Pokus se mora izvoditi u plastičnoj posudi jer staklena boca može puknuti zbog pritiska.</a:t>
            </a:r>
          </a:p>
          <a:p>
            <a:r>
              <a:rPr lang="hr-HR" dirty="0"/>
              <a:t>Gumena cijev potrebna nam je kako bi se ispustili plinovi koji nastaju kao produkti reakcije. Te kako bi sustav dobio još kisika.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Posuda se kasnije mora zatvoriti kako bi se proces mogao nastaviti te kako se ne bi pojavili crvi</a:t>
            </a:r>
          </a:p>
          <a:p>
            <a:r>
              <a:rPr lang="hr-HR" dirty="0"/>
              <a:t>Pripremljena otopina čuva se na hladnom, tamnom i suhom mjestu kako se ne bi pokvarila. </a:t>
            </a:r>
          </a:p>
          <a:p>
            <a:r>
              <a:rPr lang="hr-HR" dirty="0"/>
              <a:t>Proteini koji u živom organizmu ubrzavaju reakcije nazivaju se enzimi.</a:t>
            </a:r>
          </a:p>
          <a:p>
            <a:r>
              <a:rPr lang="hr-HR" dirty="0"/>
              <a:t>Jednostanične gljive koje su zaslužne za stvaranje najzaslužnijih tvari za otopinu nazivaju se </a:t>
            </a:r>
            <a:r>
              <a:rPr lang="hr-HR" dirty="0" err="1"/>
              <a:t>kvasaci</a:t>
            </a:r>
            <a:r>
              <a:rPr lang="hr-HR" dirty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Odgovor na istraživačko pitanje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Koji proteini omogućuju da se otpadci voća i povrća pretvore u “čudotvornu” otopinu s </a:t>
            </a:r>
            <a:r>
              <a:rPr lang="hr-HR" dirty="0" err="1"/>
              <a:t>rznolikom</a:t>
            </a:r>
            <a:r>
              <a:rPr lang="hr-HR" dirty="0"/>
              <a:t> primjenom?</a:t>
            </a:r>
          </a:p>
          <a:p>
            <a:pPr>
              <a:buNone/>
            </a:pPr>
            <a:r>
              <a:rPr lang="hr-HR" dirty="0"/>
              <a:t> </a:t>
            </a:r>
          </a:p>
          <a:p>
            <a:pPr>
              <a:buNone/>
            </a:pPr>
            <a:r>
              <a:rPr lang="hr-HR" dirty="0"/>
              <a:t> Enzimi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Izvori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https://proleksis.lzmk.hr/12330/</a:t>
            </a:r>
          </a:p>
          <a:p>
            <a:r>
              <a:rPr lang="en-US" dirty="0"/>
              <a:t>https://hr.wikipedia.org/wiki/Biomasa</a:t>
            </a:r>
          </a:p>
          <a:p>
            <a:r>
              <a:rPr lang="en-US" dirty="0"/>
              <a:t>https://hr.history-hub.com/koje-su-prednosti-i-nedostaci-energije-biomase</a:t>
            </a:r>
          </a:p>
          <a:p>
            <a:r>
              <a:rPr lang="en-US" dirty="0"/>
              <a:t>https://homeogarden.com/hr/portfolio-posts/kompost-sve-male-tajne-pravilnog-kompostiranja/</a:t>
            </a:r>
          </a:p>
          <a:p>
            <a:r>
              <a:rPr lang="en-US" dirty="0"/>
              <a:t>https://www.volimljuto.com/blog/fermentacija/sto-je-fermentacija</a:t>
            </a:r>
          </a:p>
          <a:p>
            <a:r>
              <a:rPr lang="en-US" dirty="0"/>
              <a:t>https://hr.wikipedia.org/wiki/Glukoza</a:t>
            </a:r>
          </a:p>
          <a:p>
            <a:r>
              <a:rPr lang="en-US" dirty="0"/>
              <a:t>https://www.enciklopedija.hr/natuknica.aspx?id=1826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Istraživačko pitanje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Koji proteini omogućuju da se otpadci voća i povrća pretvore u “čudotvornu” otopinu s </a:t>
            </a:r>
            <a:r>
              <a:rPr lang="hr-HR" dirty="0" err="1"/>
              <a:t>rznolikom</a:t>
            </a:r>
            <a:r>
              <a:rPr lang="hr-HR" dirty="0"/>
              <a:t> primjenom?</a:t>
            </a:r>
          </a:p>
          <a:p>
            <a:pPr>
              <a:buNone/>
            </a:pPr>
            <a:r>
              <a:rPr lang="hr-HR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Izvođenje pokusa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Izvagana 300g otpadaka voća i povrća(usitnjena) i 100g šećera stavila sam u plastičnu bocu u koju sam zatim ulila jednu litru vode.</a:t>
            </a:r>
          </a:p>
          <a:p>
            <a:r>
              <a:rPr lang="hr-HR" dirty="0"/>
              <a:t>Pošto nisam bušila rupu na čepu i stavljala gumenu cijev iz čepa jedne u drugu bocu, otvarati ću bocu svaki dan.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Rezervirano mjesto sadržaja 3" descr="IMG_20211023_1753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928670"/>
            <a:ext cx="2984267" cy="2238200"/>
          </a:xfrm>
        </p:spPr>
      </p:pic>
      <p:pic>
        <p:nvPicPr>
          <p:cNvPr id="5" name="Slika 4" descr="IMG_20211023_1815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1444918" y="3841438"/>
            <a:ext cx="2727997" cy="2045998"/>
          </a:xfrm>
          <a:prstGeom prst="rect">
            <a:avLst/>
          </a:prstGeom>
        </p:spPr>
      </p:pic>
      <p:pic>
        <p:nvPicPr>
          <p:cNvPr id="6" name="Slika 5" descr="IMG_20211023_18160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4489072" y="868722"/>
            <a:ext cx="2949435" cy="2212076"/>
          </a:xfrm>
          <a:prstGeom prst="rect">
            <a:avLst/>
          </a:prstGeom>
        </p:spPr>
      </p:pic>
      <p:pic>
        <p:nvPicPr>
          <p:cNvPr id="7" name="Slika 6" descr="IMG_20211028_17333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4747928" y="4110328"/>
            <a:ext cx="2593106" cy="194483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Izvješće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Cilj: izrada “čudotvorne otopine”</a:t>
            </a:r>
          </a:p>
          <a:p>
            <a:r>
              <a:rPr lang="hr-HR" dirty="0"/>
              <a:t>Plan rada: sakupljanje i sjeckanje otpadaka, dodavanje šećera i vode, zatvaranje u plastičnu bocu, otvaranje plastične boce svaki dan narednih mjesec dana.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Izvješće </a:t>
            </a:r>
            <a:endParaRPr lang="en-US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>
                <a:cs typeface="Calibri" pitchFamily="34" charset="0"/>
              </a:rPr>
              <a:t>Biomasa je </a:t>
            </a:r>
            <a:r>
              <a:rPr lang="vi-VN" dirty="0">
                <a:latin typeface="Constantia" pitchFamily="18" charset="0"/>
                <a:cs typeface="Calibri" pitchFamily="34" charset="0"/>
              </a:rPr>
              <a:t>masa živih organizama koja u određeno vrijeme postoji na određenoj površini</a:t>
            </a:r>
            <a:r>
              <a:rPr lang="hr-HR" dirty="0">
                <a:cs typeface="Calibri" pitchFamily="34" charset="0"/>
              </a:rPr>
              <a:t>. </a:t>
            </a:r>
            <a:r>
              <a:rPr lang="en-US" dirty="0" err="1">
                <a:cs typeface="Calibri" pitchFamily="34" charset="0"/>
              </a:rPr>
              <a:t>Općenito</a:t>
            </a:r>
            <a:r>
              <a:rPr lang="en-US" dirty="0">
                <a:cs typeface="Calibri" pitchFamily="34" charset="0"/>
              </a:rPr>
              <a:t> se </a:t>
            </a:r>
            <a:r>
              <a:rPr lang="en-US" dirty="0" err="1">
                <a:cs typeface="Calibri" pitchFamily="34" charset="0"/>
              </a:rPr>
              <a:t>može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podijeliti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na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drvnu</a:t>
            </a:r>
            <a:r>
              <a:rPr lang="en-US" dirty="0">
                <a:cs typeface="Calibri" pitchFamily="34" charset="0"/>
              </a:rPr>
              <a:t>, </a:t>
            </a:r>
            <a:r>
              <a:rPr lang="en-US" dirty="0" err="1">
                <a:cs typeface="Calibri" pitchFamily="34" charset="0"/>
              </a:rPr>
              <a:t>nedrvnu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životinjski</a:t>
            </a:r>
            <a:r>
              <a:rPr lang="en-US" dirty="0">
                <a:cs typeface="Calibri" pitchFamily="34" charset="0"/>
              </a:rPr>
              <a:t> </a:t>
            </a:r>
            <a:r>
              <a:rPr lang="en-US" dirty="0" err="1">
                <a:cs typeface="Calibri" pitchFamily="34" charset="0"/>
              </a:rPr>
              <a:t>otpad</a:t>
            </a:r>
            <a:r>
              <a:rPr lang="hr-HR" dirty="0">
                <a:cs typeface="Calibri" pitchFamily="34" charset="0"/>
              </a:rPr>
              <a:t>. </a:t>
            </a:r>
          </a:p>
          <a:p>
            <a:r>
              <a:rPr lang="hr-HR" dirty="0">
                <a:cs typeface="Calibri" pitchFamily="34" charset="0"/>
              </a:rPr>
              <a:t>Plastične mase dobivaju se u laboratorijima dok se biomase u </a:t>
            </a:r>
            <a:r>
              <a:rPr lang="hr-HR" dirty="0" err="1">
                <a:cs typeface="Calibri" pitchFamily="34" charset="0"/>
              </a:rPr>
              <a:t>bioenerganama</a:t>
            </a:r>
            <a:r>
              <a:rPr lang="hr-HR" dirty="0">
                <a:cs typeface="Calibri" pitchFamily="34" charset="0"/>
              </a:rPr>
              <a:t>. Plastika se dobiva zagrijavanjem, taljenjem što baš i nije dobro za okoliš zbog isparavanja te se koristi neobnovljiv izvor nafte. Biomase dobivaju se </a:t>
            </a:r>
            <a:r>
              <a:rPr lang="hr-HR" dirty="0" err="1">
                <a:cs typeface="Calibri" pitchFamily="34" charset="0"/>
              </a:rPr>
              <a:t>npr</a:t>
            </a:r>
            <a:r>
              <a:rPr lang="hr-HR" dirty="0">
                <a:cs typeface="Calibri" pitchFamily="34" charset="0"/>
              </a:rPr>
              <a:t>. sječom šume što također nije dobro za okoliš.</a:t>
            </a:r>
            <a:endParaRPr lang="en-US" dirty="0"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Pozitivne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negativne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upotrebe</a:t>
            </a:r>
            <a:r>
              <a:rPr lang="en-US" dirty="0"/>
              <a:t> </a:t>
            </a:r>
            <a:r>
              <a:rPr lang="en-US" dirty="0" err="1"/>
              <a:t>biomase</a:t>
            </a:r>
            <a:r>
              <a:rPr lang="hr-HR" dirty="0"/>
              <a:t>  </a:t>
            </a:r>
            <a:endParaRPr lang="en-US" dirty="0"/>
          </a:p>
        </p:txBody>
      </p:sp>
      <p:sp>
        <p:nvSpPr>
          <p:cNvPr id="4" name="TekstniOkvir 3"/>
          <p:cNvSpPr txBox="1"/>
          <p:nvPr/>
        </p:nvSpPr>
        <p:spPr>
          <a:xfrm>
            <a:off x="428596" y="2428868"/>
            <a:ext cx="29289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/>
              <a:t>Organski</a:t>
            </a:r>
            <a:r>
              <a:rPr lang="en-US" dirty="0"/>
              <a:t> </a:t>
            </a:r>
            <a:r>
              <a:rPr lang="en-US" dirty="0" err="1"/>
              <a:t>materijali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proizvodnji</a:t>
            </a:r>
            <a:r>
              <a:rPr lang="en-US" dirty="0"/>
              <a:t> </a:t>
            </a:r>
            <a:r>
              <a:rPr lang="en-US" dirty="0" err="1"/>
              <a:t>energije</a:t>
            </a:r>
            <a:r>
              <a:rPr lang="en-US" dirty="0"/>
              <a:t> </a:t>
            </a:r>
            <a:r>
              <a:rPr lang="en-US" dirty="0" err="1"/>
              <a:t>biomase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dostupni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neiscrpni</a:t>
            </a: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Jednostavna za uporabu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Može se pohraniti za kasnije korištenje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5" name="TekstniOkvir 4"/>
          <p:cNvSpPr txBox="1"/>
          <p:nvPr/>
        </p:nvSpPr>
        <p:spPr>
          <a:xfrm>
            <a:off x="5572132" y="2428868"/>
            <a:ext cx="29289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/>
              <a:t>Krčenje šuma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Štetne emisije- biomasa zagađuje zrak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Energija biomase je skupa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Zahtjeva puno prostora</a:t>
            </a:r>
          </a:p>
          <a:p>
            <a:endParaRPr lang="hr-HR" dirty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TekstniOkvir 5"/>
          <p:cNvSpPr txBox="1"/>
          <p:nvPr/>
        </p:nvSpPr>
        <p:spPr>
          <a:xfrm>
            <a:off x="3286116" y="2428868"/>
            <a:ext cx="24288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/>
              <a:t>Količina</a:t>
            </a:r>
            <a:r>
              <a:rPr lang="en-US" dirty="0"/>
              <a:t> </a:t>
            </a:r>
            <a:r>
              <a:rPr lang="en-US" dirty="0" err="1"/>
              <a:t>vode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drveća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je </a:t>
            </a:r>
            <a:r>
              <a:rPr lang="en-US" dirty="0" err="1"/>
              <a:t>potrebna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iskorištavanje</a:t>
            </a:r>
            <a:r>
              <a:rPr lang="en-US" dirty="0"/>
              <a:t> </a:t>
            </a:r>
            <a:r>
              <a:rPr lang="en-US" dirty="0" err="1"/>
              <a:t>biomase</a:t>
            </a:r>
            <a:r>
              <a:rPr lang="hr-HR" dirty="0"/>
              <a:t> no udaljava nas od fosilnih goriva</a:t>
            </a:r>
            <a:endParaRPr lang="en-US" dirty="0"/>
          </a:p>
        </p:txBody>
      </p:sp>
      <p:sp>
        <p:nvSpPr>
          <p:cNvPr id="9" name="Zaobljeni pravokutnik 8"/>
          <p:cNvSpPr/>
          <p:nvPr/>
        </p:nvSpPr>
        <p:spPr>
          <a:xfrm>
            <a:off x="357158" y="2285992"/>
            <a:ext cx="5286412" cy="22145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3286116" y="2071678"/>
            <a:ext cx="5286412" cy="221457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Pretvorba biomase u krajnji proizvod: </a:t>
            </a:r>
            <a:r>
              <a:rPr lang="hr-HR" dirty="0" err="1"/>
              <a:t>kompostiranje</a:t>
            </a:r>
            <a:r>
              <a:rPr lang="hr-HR" dirty="0"/>
              <a:t>- prirodan proces razlaganja organskog materijala namijenjen ekološkoj preradi domaćeg gnojiva s visokim udjelom humusa</a:t>
            </a:r>
          </a:p>
          <a:p>
            <a:pPr>
              <a:buNone/>
            </a:pPr>
            <a:r>
              <a:rPr lang="hr-HR" dirty="0"/>
              <a:t>    fermentacija- proces transformacije hrane uz pomoć bakterija, kvasca, gljivica i/ili enzima koje one proizvode. Fermentacijom dobivamo </a:t>
            </a:r>
            <a:r>
              <a:rPr lang="en-US" dirty="0"/>
              <a:t>sir, </a:t>
            </a:r>
            <a:r>
              <a:rPr lang="hr-HR" dirty="0"/>
              <a:t>suho meso</a:t>
            </a:r>
            <a:r>
              <a:rPr lang="en-US" dirty="0"/>
              <a:t>, </a:t>
            </a:r>
            <a:r>
              <a:rPr lang="en-US" dirty="0" err="1"/>
              <a:t>vino</a:t>
            </a:r>
            <a:r>
              <a:rPr lang="hr-HR" dirty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Šećer je značajan jer je glukoza bitan proizvod pri pretvorbi hrane u energiju.</a:t>
            </a:r>
          </a:p>
          <a:p>
            <a:r>
              <a:rPr lang="hr-HR" dirty="0"/>
              <a:t>Alkoholnim vrenjem ili </a:t>
            </a:r>
            <a:r>
              <a:rPr lang="hr-HR" dirty="0" err="1"/>
              <a:t>fermemntacijom</a:t>
            </a:r>
            <a:r>
              <a:rPr lang="hr-HR" dirty="0"/>
              <a:t> iz glukoze dobivamo etanol i ugljikov dioksid</a:t>
            </a:r>
          </a:p>
          <a:p>
            <a:r>
              <a:rPr lang="en-US" dirty="0"/>
              <a:t> 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O</a:t>
            </a:r>
            <a:r>
              <a:rPr lang="en-US" baseline="-25000" dirty="0"/>
              <a:t>6</a:t>
            </a:r>
            <a:r>
              <a:rPr lang="en-US" dirty="0"/>
              <a:t> → 2C</a:t>
            </a:r>
            <a:r>
              <a:rPr lang="en-US" baseline="-25000" dirty="0"/>
              <a:t>2</a:t>
            </a:r>
            <a:r>
              <a:rPr lang="en-US" dirty="0"/>
              <a:t>H</a:t>
            </a:r>
            <a:r>
              <a:rPr lang="en-US" baseline="-25000" dirty="0"/>
              <a:t>5</a:t>
            </a:r>
            <a:r>
              <a:rPr lang="en-US" dirty="0"/>
              <a:t>OH + 2CO</a:t>
            </a:r>
            <a:r>
              <a:rPr lang="en-US" baseline="-25000" dirty="0"/>
              <a:t>2</a:t>
            </a:r>
            <a:endParaRPr lang="hr-HR" baseline="-25000" dirty="0"/>
          </a:p>
          <a:p>
            <a:r>
              <a:rPr lang="hr-HR" dirty="0"/>
              <a:t>Ako se voda u drugoj boci zamuti znat ćemo da je ugljikov dioksid prisutan.</a:t>
            </a:r>
            <a:endParaRPr lang="hr-HR" baseline="-25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484</TotalTime>
  <Words>592</Words>
  <Application>Microsoft Office PowerPoint</Application>
  <PresentationFormat>Prikaz na zaslonu (4:3)</PresentationFormat>
  <Paragraphs>53</Paragraphs>
  <Slides>13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8" baseType="lpstr">
      <vt:lpstr>Arial</vt:lpstr>
      <vt:lpstr>Calibri</vt:lpstr>
      <vt:lpstr>Constantia</vt:lpstr>
      <vt:lpstr>Wingdings 2</vt:lpstr>
      <vt:lpstr>Tijek</vt:lpstr>
      <vt:lpstr>Mini projekt</vt:lpstr>
      <vt:lpstr>Istraživačko pitanje</vt:lpstr>
      <vt:lpstr>Izvođenje pokusa</vt:lpstr>
      <vt:lpstr>PowerPoint prezentacija</vt:lpstr>
      <vt:lpstr>Izvješće</vt:lpstr>
      <vt:lpstr>Izvješće </vt:lpstr>
      <vt:lpstr>Pozitivne i negativne strane upotrebe biomase  </vt:lpstr>
      <vt:lpstr>PowerPoint prezentacija</vt:lpstr>
      <vt:lpstr>PowerPoint prezentacija</vt:lpstr>
      <vt:lpstr>PowerPoint prezentacija</vt:lpstr>
      <vt:lpstr>PowerPoint prezentacija</vt:lpstr>
      <vt:lpstr>Odgovor na istraživačko pitanje</vt:lpstr>
      <vt:lpstr>Izvori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 projekt</dc:title>
  <dc:creator>Sanja Kuzman</dc:creator>
  <cp:lastModifiedBy>Antonija Milić</cp:lastModifiedBy>
  <cp:revision>37</cp:revision>
  <dcterms:created xsi:type="dcterms:W3CDTF">2021-10-28T15:22:47Z</dcterms:created>
  <dcterms:modified xsi:type="dcterms:W3CDTF">2021-10-29T09:14:29Z</dcterms:modified>
</cp:coreProperties>
</file>