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20"/>
  </p:notesMasterIdLst>
  <p:handoutMasterIdLst>
    <p:handoutMasterId r:id="rId21"/>
  </p:handoutMasterIdLst>
  <p:sldIdLst>
    <p:sldId id="1866" r:id="rId5"/>
    <p:sldId id="1867" r:id="rId6"/>
    <p:sldId id="1895" r:id="rId7"/>
    <p:sldId id="1896" r:id="rId8"/>
    <p:sldId id="1888" r:id="rId9"/>
    <p:sldId id="1889" r:id="rId10"/>
    <p:sldId id="1868" r:id="rId11"/>
    <p:sldId id="1869" r:id="rId12"/>
    <p:sldId id="1890" r:id="rId13"/>
    <p:sldId id="1891" r:id="rId14"/>
    <p:sldId id="1892" r:id="rId15"/>
    <p:sldId id="1894" r:id="rId16"/>
    <p:sldId id="1893" r:id="rId17"/>
    <p:sldId id="1876" r:id="rId18"/>
    <p:sldId id="1897"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Lines theme" id="{EE9670AD-028C-4190-AAA8-2AF0F3B1E372}">
          <p14:sldIdLst>
            <p14:sldId id="1866"/>
            <p14:sldId id="1867"/>
            <p14:sldId id="1895"/>
            <p14:sldId id="1896"/>
            <p14:sldId id="1888"/>
            <p14:sldId id="1889"/>
            <p14:sldId id="1868"/>
            <p14:sldId id="1869"/>
            <p14:sldId id="1890"/>
            <p14:sldId id="1891"/>
            <p14:sldId id="1892"/>
            <p14:sldId id="1894"/>
            <p14:sldId id="1893"/>
            <p14:sldId id="1876"/>
            <p14:sldId id="1897"/>
          </p14:sldIdLst>
        </p14:section>
      </p14:sectionLst>
    </p:ex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8"/>
    <a:srgbClr val="F0E6DC"/>
    <a:srgbClr val="ECE0D4"/>
    <a:srgbClr val="D1B497"/>
    <a:srgbClr val="E3D1BF"/>
    <a:srgbClr val="AA673C"/>
    <a:srgbClr val="6A6967"/>
    <a:srgbClr val="C19C84"/>
    <a:srgbClr val="F8EBE0"/>
    <a:srgbClr val="FF26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41" autoAdjust="0"/>
  </p:normalViewPr>
  <p:slideViewPr>
    <p:cSldViewPr snapToGrid="0">
      <p:cViewPr varScale="1">
        <p:scale>
          <a:sx n="72" d="100"/>
          <a:sy n="72" d="100"/>
        </p:scale>
        <p:origin x="576" y="66"/>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t>10/27/2021</a:t>
            </a:fld>
            <a:endParaRPr lang="en-US" dirty="0"/>
          </a:p>
        </p:txBody>
      </p:sp>
      <p:sp>
        <p:nvSpPr>
          <p:cNvPr id="4" name="Footer Placeholder 3">
            <a:extLst>
              <a:ext uri="{FF2B5EF4-FFF2-40B4-BE49-F238E27FC236}">
                <a16:creationId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t>‹#›</a:t>
            </a:fld>
            <a:endParaRPr lang="en-US" dirty="0"/>
          </a:p>
        </p:txBody>
      </p:sp>
    </p:spTree>
    <p:extLst>
      <p:ext uri="{BB962C8B-B14F-4D97-AF65-F5344CB8AC3E}">
        <p14:creationId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1383417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7007FCA-3EC9-46F6-BE85-2DE9F97B4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63099788"/>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a16="http://schemas.microsoft.com/office/drawing/2014/main" id="{D0B12BD8-7E23-4DB3-9F3C-68F6FF145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a16="http://schemas.microsoft.com/office/drawing/2014/main" id="{85143907-CDEB-455C-878E-7AE28AF7D2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10/27/2021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25228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r>
              <a:rPr lang="en-US"/>
              <a:t>Click icon to add picture</a:t>
            </a:r>
            <a:endParaRPr lang="en-US" dirty="0"/>
          </a:p>
        </p:txBody>
      </p:sp>
      <p:pic>
        <p:nvPicPr>
          <p:cNvPr id="2" name="Graphic 1">
            <a:extLst>
              <a:ext uri="{FF2B5EF4-FFF2-40B4-BE49-F238E27FC236}">
                <a16:creationId xmlns:a16="http://schemas.microsoft.com/office/drawing/2014/main" id="{09498076-A8F2-48B0-807A-C402BDA60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endParaRPr lang="en-US" dirty="0"/>
          </a:p>
        </p:txBody>
      </p:sp>
      <p:pic>
        <p:nvPicPr>
          <p:cNvPr id="2" name="Graphic 1" hidden="1">
            <a:extLst>
              <a:ext uri="{FF2B5EF4-FFF2-40B4-BE49-F238E27FC236}">
                <a16:creationId xmlns:a16="http://schemas.microsoft.com/office/drawing/2014/main" id="{295740BA-9B4E-4B38-827D-32544CDF75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a16="http://schemas.microsoft.com/office/drawing/2014/main" id="{29C593AE-D9D2-42FE-A240-F97D187261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830834994"/>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805C4425-09AC-4097-B868-D49C9D64C8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95596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901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64887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10/27/2021</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ciklopedija.hr/" TargetMode="External"/><Relationship Id="rId2" Type="http://schemas.openxmlformats.org/officeDocument/2006/relationships/hyperlink" Target="https://hr.wikipedia.org/wiki/Biomasa" TargetMode="External"/><Relationship Id="rId1" Type="http://schemas.openxmlformats.org/officeDocument/2006/relationships/slideLayout" Target="../slideLayouts/slideLayout6.xml"/><Relationship Id="rId4" Type="http://schemas.openxmlformats.org/officeDocument/2006/relationships/hyperlink" Target="https://www.youtube.com/watch?v=TOD-hePnJPI&amp;t=159s&amp;ab_channel=%C5%A0kolaza%C5%BEivo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8E5CF-FC82-40DA-8E6D-0BFF887BD80E}"/>
              </a:ext>
            </a:extLst>
          </p:cNvPr>
          <p:cNvSpPr>
            <a:spLocks noGrp="1"/>
          </p:cNvSpPr>
          <p:nvPr>
            <p:ph type="title"/>
          </p:nvPr>
        </p:nvSpPr>
        <p:spPr>
          <a:xfrm>
            <a:off x="3044414" y="2067619"/>
            <a:ext cx="5841403" cy="2472107"/>
          </a:xfrm>
        </p:spPr>
        <p:txBody>
          <a:bodyPr anchor="ctr">
            <a:normAutofit/>
          </a:bodyPr>
          <a:lstStyle/>
          <a:p>
            <a:r>
              <a:rPr lang="hr-HR" sz="6600" dirty="0"/>
              <a:t>Mini projekt </a:t>
            </a:r>
            <a:br>
              <a:rPr lang="hr-HR" sz="5400" dirty="0"/>
            </a:br>
            <a:r>
              <a:rPr lang="hr-HR" sz="5400" dirty="0"/>
              <a:t> </a:t>
            </a:r>
            <a:r>
              <a:rPr lang="hr-HR" sz="2800" dirty="0"/>
              <a:t>Otpad ili smeće, pitanje je sad!</a:t>
            </a:r>
            <a:endParaRPr lang="en-US" sz="5400" dirty="0"/>
          </a:p>
        </p:txBody>
      </p:sp>
    </p:spTree>
    <p:extLst>
      <p:ext uri="{BB962C8B-B14F-4D97-AF65-F5344CB8AC3E}">
        <p14:creationId xmlns:p14="http://schemas.microsoft.com/office/powerpoint/2010/main" val="41523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D5B894-D236-4499-9F86-F836DFA547CE}"/>
              </a:ext>
            </a:extLst>
          </p:cNvPr>
          <p:cNvSpPr>
            <a:spLocks noGrp="1"/>
          </p:cNvSpPr>
          <p:nvPr>
            <p:ph type="body" sz="quarter" idx="11"/>
          </p:nvPr>
        </p:nvSpPr>
        <p:spPr>
          <a:xfrm>
            <a:off x="729727" y="581809"/>
            <a:ext cx="10318376" cy="4807772"/>
          </a:xfrm>
        </p:spPr>
        <p:txBody>
          <a:bodyPr>
            <a:normAutofit/>
          </a:bodyPr>
          <a:lstStyle/>
          <a:p>
            <a:r>
              <a:rPr lang="hr-HR" sz="2000" b="0" dirty="0">
                <a:solidFill>
                  <a:schemeClr val="accent3">
                    <a:lumMod val="50000"/>
                  </a:schemeClr>
                </a:solidFill>
              </a:rPr>
              <a:t>4. U iskorištavanju biomase najvažniji korak je pretvaranje početne sirovine u energiju koja može biti tekuća (npr. biodiesel, bioetanol), plinovita (npr. bioplin) i kruta (npr. peleti). Tako da su neki od krajnjih proizvoda: peleti, bioplin i biodiesel.</a:t>
            </a:r>
          </a:p>
          <a:p>
            <a:endParaRPr lang="hr-HR" sz="2000" b="0" dirty="0">
              <a:solidFill>
                <a:schemeClr val="accent3">
                  <a:lumMod val="50000"/>
                </a:schemeClr>
              </a:solidFill>
            </a:endParaRPr>
          </a:p>
          <a:p>
            <a:r>
              <a:rPr lang="hr-HR" sz="2000" b="0" dirty="0">
                <a:solidFill>
                  <a:schemeClr val="accent3">
                    <a:lumMod val="50000"/>
                  </a:schemeClr>
                </a:solidFill>
              </a:rPr>
              <a:t>5.  Šećer je kao reaktant značajan u ovom pokusu jer je jedan od glavnih izvora energije u procesu aerobnog disanja.</a:t>
            </a:r>
          </a:p>
          <a:p>
            <a:endParaRPr lang="hr-HR" sz="2000" b="0" dirty="0">
              <a:solidFill>
                <a:schemeClr val="accent3">
                  <a:lumMod val="50000"/>
                </a:schemeClr>
              </a:solidFill>
            </a:endParaRPr>
          </a:p>
          <a:p>
            <a:r>
              <a:rPr lang="hr-HR" sz="2000" b="0" dirty="0">
                <a:solidFill>
                  <a:schemeClr val="accent3">
                    <a:lumMod val="50000"/>
                  </a:schemeClr>
                </a:solidFill>
              </a:rPr>
              <a:t>6. Alkoholno vrenje (alkoholna fermentacija), biokemijska je razgradnja fermentabilnih šećera, uglavnom na etilni alkohol i ugljikov dioksid, prema reakciji C6H12O6 → 2C2H5OH + 2CO2, s pomoću kvaščevih stanica i stanica nekih bakterija.</a:t>
            </a:r>
          </a:p>
          <a:p>
            <a:endParaRPr lang="hr-HR" sz="2000" b="0" dirty="0">
              <a:solidFill>
                <a:schemeClr val="accent3">
                  <a:lumMod val="50000"/>
                </a:schemeClr>
              </a:solidFill>
            </a:endParaRPr>
          </a:p>
          <a:p>
            <a:r>
              <a:rPr lang="hr-HR" sz="2000" b="0" dirty="0">
                <a:solidFill>
                  <a:schemeClr val="accent3">
                    <a:lumMod val="50000"/>
                  </a:schemeClr>
                </a:solidFill>
              </a:rPr>
              <a:t>7. Ugljikov dioksid kao jedan od produkata ove reakcije dokazali bismo kada bi se voda u drugoj bočici zamutila zbog stvaranja barijevog ili kalcijevog karbonata.</a:t>
            </a:r>
          </a:p>
        </p:txBody>
      </p:sp>
    </p:spTree>
    <p:extLst>
      <p:ext uri="{BB962C8B-B14F-4D97-AF65-F5344CB8AC3E}">
        <p14:creationId xmlns:p14="http://schemas.microsoft.com/office/powerpoint/2010/main" val="397429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407DA2-2868-4A40-99C9-6022DFDE4865}"/>
              </a:ext>
            </a:extLst>
          </p:cNvPr>
          <p:cNvSpPr>
            <a:spLocks noGrp="1"/>
          </p:cNvSpPr>
          <p:nvPr>
            <p:ph type="body" sz="quarter" idx="11"/>
          </p:nvPr>
        </p:nvSpPr>
        <p:spPr>
          <a:xfrm>
            <a:off x="761999" y="677732"/>
            <a:ext cx="10780955" cy="4808668"/>
          </a:xfrm>
        </p:spPr>
        <p:txBody>
          <a:bodyPr/>
          <a:lstStyle/>
          <a:p>
            <a:r>
              <a:rPr lang="hr-HR" sz="2000" b="0" dirty="0"/>
              <a:t>8. pH otopine u maloj dodatnoj bočici trebao bi biti manji od 7, što bi značilo da je otopina kisela.</a:t>
            </a:r>
          </a:p>
          <a:p>
            <a:endParaRPr lang="hr-HR" sz="2000" b="0" dirty="0"/>
          </a:p>
          <a:p>
            <a:pPr marL="342900" indent="-342900">
              <a:buAutoNum type="arabicPeriod" startAt="9"/>
            </a:pPr>
            <a:r>
              <a:rPr lang="hr-HR" sz="2000" b="0" dirty="0"/>
              <a:t>Radi se o octenoj kiselini, CH₃COOH.</a:t>
            </a:r>
          </a:p>
          <a:p>
            <a:endParaRPr lang="hr-HR" sz="2000" b="0" dirty="0"/>
          </a:p>
          <a:p>
            <a:endParaRPr lang="hr-HR" sz="2000" b="0" dirty="0"/>
          </a:p>
          <a:p>
            <a:endParaRPr lang="hr-HR" sz="2000" b="0" dirty="0"/>
          </a:p>
          <a:p>
            <a:endParaRPr lang="hr-HR" sz="2000" b="0" dirty="0"/>
          </a:p>
          <a:p>
            <a:endParaRPr lang="hr-HR" sz="2000" b="0" dirty="0"/>
          </a:p>
          <a:p>
            <a:r>
              <a:rPr lang="hr-HR" sz="2000" b="0" dirty="0"/>
              <a:t>10. Pokus se mora izvoditi u plastičnoj, a ne u staklenoj posudi jer bi staklena posuda mogla puknuti zbog pritiska tijekom fermentacije.</a:t>
            </a:r>
          </a:p>
          <a:p>
            <a:r>
              <a:rPr lang="hr-HR" b="0" dirty="0"/>
              <a:t> </a:t>
            </a:r>
          </a:p>
        </p:txBody>
      </p:sp>
      <p:pic>
        <p:nvPicPr>
          <p:cNvPr id="4" name="Picture 3" descr="Text&#10;&#10;Description automatically generated with low confidence">
            <a:extLst>
              <a:ext uri="{FF2B5EF4-FFF2-40B4-BE49-F238E27FC236}">
                <a16:creationId xmlns:a16="http://schemas.microsoft.com/office/drawing/2014/main" id="{3DE9CA0B-2D29-4086-9A2E-5546D488A246}"/>
              </a:ext>
            </a:extLst>
          </p:cNvPr>
          <p:cNvPicPr>
            <a:picLocks noChangeAspect="1"/>
          </p:cNvPicPr>
          <p:nvPr/>
        </p:nvPicPr>
        <p:blipFill>
          <a:blip r:embed="rId2"/>
          <a:stretch>
            <a:fillRect/>
          </a:stretch>
        </p:blipFill>
        <p:spPr>
          <a:xfrm>
            <a:off x="1869400" y="2590649"/>
            <a:ext cx="6576720" cy="838351"/>
          </a:xfrm>
          <a:prstGeom prst="rect">
            <a:avLst/>
          </a:prstGeom>
        </p:spPr>
      </p:pic>
    </p:spTree>
    <p:extLst>
      <p:ext uri="{BB962C8B-B14F-4D97-AF65-F5344CB8AC3E}">
        <p14:creationId xmlns:p14="http://schemas.microsoft.com/office/powerpoint/2010/main" val="153623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8381AF-83E2-4E6E-A7AC-D2B40403C8DB}"/>
              </a:ext>
            </a:extLst>
          </p:cNvPr>
          <p:cNvSpPr>
            <a:spLocks noGrp="1"/>
          </p:cNvSpPr>
          <p:nvPr>
            <p:ph type="body" sz="quarter" idx="13"/>
          </p:nvPr>
        </p:nvSpPr>
        <p:spPr>
          <a:xfrm>
            <a:off x="762000" y="736450"/>
            <a:ext cx="10668000" cy="4319644"/>
          </a:xfrm>
        </p:spPr>
        <p:txBody>
          <a:bodyPr/>
          <a:lstStyle/>
          <a:p>
            <a:pPr marL="342900" indent="-342900">
              <a:buAutoNum type="arabicPeriod" startAt="11"/>
            </a:pPr>
            <a:r>
              <a:rPr lang="hr-HR" sz="2000" dirty="0"/>
              <a:t>Ponekad je potrebno otvarati posudu u kojoj pokus traje (ili možemo dodati gumenu cijev koja je uvedena u dodatnu plastičnu bočicu ispunjenu vodom) kako se prije navedeni plinovi ne bi nakupljali te kako bismo dostavili svježi kisik koji enzimi koriste u procesu fermentacije.</a:t>
            </a:r>
          </a:p>
          <a:p>
            <a:endParaRPr lang="hr-HR" sz="2000" dirty="0"/>
          </a:p>
          <a:p>
            <a:r>
              <a:rPr lang="hr-HR" sz="2000" dirty="0"/>
              <a:t>12.  Nakon nekog vremena posuda u kojoj se odvija pokus se mora dobro zatvoriti (i više ne otvarati) kako      se ne bi pojavili crvi.</a:t>
            </a:r>
          </a:p>
          <a:p>
            <a:pPr marL="342900" indent="-342900">
              <a:buAutoNum type="arabicPeriod" startAt="11"/>
            </a:pPr>
            <a:endParaRPr lang="hr-HR" sz="2000" dirty="0"/>
          </a:p>
          <a:p>
            <a:r>
              <a:rPr lang="hr-HR" sz="2000" dirty="0"/>
              <a:t> 13. „Čarobnu otopinu” čuvamo na hladnom, tamnom i suhom mjestu jer sastojci ne smiju biti izrvno izloženi sunčevim zrakama.</a:t>
            </a:r>
          </a:p>
          <a:p>
            <a:pPr marL="342900" indent="-342900">
              <a:buAutoNum type="arabicPeriod" startAt="11"/>
            </a:pPr>
            <a:endParaRPr lang="hr-HR" sz="2000" dirty="0"/>
          </a:p>
          <a:p>
            <a:r>
              <a:rPr lang="hr-HR" sz="2000" dirty="0"/>
              <a:t> 14. Proteine koji u živim organizmima ubrzavaju kemijske reakcije, a najzaslužniji su za „čudotvornu otopinu” nazivamo </a:t>
            </a:r>
            <a:r>
              <a:rPr lang="hr-HR" sz="2000" i="1" dirty="0"/>
              <a:t>enzimi </a:t>
            </a:r>
            <a:endParaRPr lang="hr-HR" sz="2000" dirty="0"/>
          </a:p>
          <a:p>
            <a:endParaRPr lang="hr-HR" sz="2000" dirty="0"/>
          </a:p>
          <a:p>
            <a:r>
              <a:rPr lang="hr-HR" sz="2000" dirty="0"/>
              <a:t>15.  </a:t>
            </a:r>
            <a:r>
              <a:rPr lang="hr-HR" sz="2000" i="1" dirty="0"/>
              <a:t>Kvasci</a:t>
            </a:r>
            <a:r>
              <a:rPr lang="hr-HR" sz="2000" dirty="0"/>
              <a:t> su jednostanične gljive bitne za čudotvornu otopinu (zaslužne za stvaranje tvari).</a:t>
            </a:r>
          </a:p>
          <a:p>
            <a:pPr marL="342900" indent="-342900">
              <a:buAutoNum type="arabicPeriod" startAt="11"/>
            </a:pPr>
            <a:endParaRPr lang="hr-HR" dirty="0"/>
          </a:p>
          <a:p>
            <a:endParaRPr lang="hr-HR" i="1" dirty="0"/>
          </a:p>
        </p:txBody>
      </p:sp>
    </p:spTree>
    <p:extLst>
      <p:ext uri="{BB962C8B-B14F-4D97-AF65-F5344CB8AC3E}">
        <p14:creationId xmlns:p14="http://schemas.microsoft.com/office/powerpoint/2010/main" val="34585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572D-44CA-4535-B515-B761D0EC823C}"/>
              </a:ext>
            </a:extLst>
          </p:cNvPr>
          <p:cNvSpPr>
            <a:spLocks noGrp="1"/>
          </p:cNvSpPr>
          <p:nvPr>
            <p:ph type="title"/>
          </p:nvPr>
        </p:nvSpPr>
        <p:spPr/>
        <p:txBody>
          <a:bodyPr/>
          <a:lstStyle/>
          <a:p>
            <a:r>
              <a:rPr lang="hr-HR" dirty="0"/>
              <a:t>Odgovor na istraživačko pitanje</a:t>
            </a:r>
          </a:p>
        </p:txBody>
      </p:sp>
      <p:sp>
        <p:nvSpPr>
          <p:cNvPr id="3" name="Text Placeholder 2">
            <a:extLst>
              <a:ext uri="{FF2B5EF4-FFF2-40B4-BE49-F238E27FC236}">
                <a16:creationId xmlns:a16="http://schemas.microsoft.com/office/drawing/2014/main" id="{7106B370-A8EA-47B8-83D8-554E6A97CB4B}"/>
              </a:ext>
            </a:extLst>
          </p:cNvPr>
          <p:cNvSpPr>
            <a:spLocks noGrp="1"/>
          </p:cNvSpPr>
          <p:nvPr>
            <p:ph type="body" sz="quarter" idx="12"/>
          </p:nvPr>
        </p:nvSpPr>
        <p:spPr/>
        <p:txBody>
          <a:bodyPr/>
          <a:lstStyle/>
          <a:p>
            <a:r>
              <a:rPr lang="hr-HR" sz="2000" dirty="0"/>
              <a:t>Proteini enzimi omogućuju da se otpadci voća i povrća</a:t>
            </a:r>
          </a:p>
          <a:p>
            <a:r>
              <a:rPr lang="hr-HR" sz="2000" dirty="0"/>
              <a:t>pretvore u „čudotvornu” otopinu s raznolikom primjenom.</a:t>
            </a:r>
          </a:p>
        </p:txBody>
      </p:sp>
    </p:spTree>
    <p:extLst>
      <p:ext uri="{BB962C8B-B14F-4D97-AF65-F5344CB8AC3E}">
        <p14:creationId xmlns:p14="http://schemas.microsoft.com/office/powerpoint/2010/main" val="1491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769EF9-1612-42F9-BB93-658619D321FF}"/>
              </a:ext>
            </a:extLst>
          </p:cNvPr>
          <p:cNvSpPr>
            <a:spLocks noGrp="1"/>
          </p:cNvSpPr>
          <p:nvPr>
            <p:ph type="title"/>
          </p:nvPr>
        </p:nvSpPr>
        <p:spPr/>
        <p:txBody>
          <a:bodyPr/>
          <a:lstStyle/>
          <a:p>
            <a:r>
              <a:rPr lang="hr-HR" dirty="0"/>
              <a:t>Izvori </a:t>
            </a:r>
            <a:br>
              <a:rPr lang="en-US" dirty="0"/>
            </a:br>
            <a:endParaRPr lang="en-US" dirty="0"/>
          </a:p>
        </p:txBody>
      </p:sp>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1"/>
          </p:nvPr>
        </p:nvSpPr>
        <p:spPr>
          <a:xfrm>
            <a:off x="4457700" y="1905000"/>
            <a:ext cx="7219043" cy="3276600"/>
          </a:xfrm>
        </p:spPr>
        <p:txBody>
          <a:bodyPr>
            <a:normAutofit/>
          </a:bodyPr>
          <a:lstStyle/>
          <a:p>
            <a:pPr marL="285750" indent="-285750">
              <a:buFont typeface="Arial" panose="020B0604020202020204" pitchFamily="34" charset="0"/>
              <a:buChar char="•"/>
            </a:pPr>
            <a:r>
              <a:rPr lang="en-US" altLang="en-US" dirty="0">
                <a:hlinkClick r:id="rId2"/>
              </a:rPr>
              <a:t>https://hr.wikipedia.org/wiki/Biomasa</a:t>
            </a:r>
            <a:endParaRPr lang="hr-HR" altLang="en-US" dirty="0"/>
          </a:p>
          <a:p>
            <a:pPr marL="285750" indent="-285750">
              <a:buFont typeface="Arial" panose="020B0604020202020204" pitchFamily="34" charset="0"/>
              <a:buChar char="•"/>
            </a:pPr>
            <a:r>
              <a:rPr lang="en-US" altLang="en-US" dirty="0">
                <a:hlinkClick r:id="rId3"/>
              </a:rPr>
              <a:t>https://www.enciklopedija.hr/</a:t>
            </a:r>
            <a:endParaRPr lang="hr-HR" altLang="en-US" dirty="0"/>
          </a:p>
          <a:p>
            <a:pPr marL="285750" indent="-285750">
              <a:buFont typeface="Arial" panose="020B0604020202020204" pitchFamily="34" charset="0"/>
              <a:buChar char="•"/>
            </a:pPr>
            <a:r>
              <a:rPr lang="hr-HR" altLang="en-US" dirty="0">
                <a:hlinkClick r:id="rId4"/>
              </a:rPr>
              <a:t>https://www.youtube.com/watch?v=TOD-hePnJPI&amp;t=159s&amp;ab_channel=%C5%A0kolaza%C5%BEivot</a:t>
            </a:r>
            <a:endParaRPr lang="hr-HR" altLang="en-US" dirty="0"/>
          </a:p>
          <a:p>
            <a:pPr marL="285750" indent="-285750">
              <a:buFont typeface="Arial" panose="020B0604020202020204" pitchFamily="34" charset="0"/>
              <a:buChar char="•"/>
            </a:pPr>
            <a:endParaRPr lang="hr-HR" altLang="en-US" dirty="0"/>
          </a:p>
          <a:p>
            <a:endParaRPr lang="en-US" altLang="en-US" dirty="0"/>
          </a:p>
        </p:txBody>
      </p:sp>
      <p:sp>
        <p:nvSpPr>
          <p:cNvPr id="2" name="TextBox 1">
            <a:extLst>
              <a:ext uri="{FF2B5EF4-FFF2-40B4-BE49-F238E27FC236}">
                <a16:creationId xmlns:a16="http://schemas.microsoft.com/office/drawing/2014/main" id="{61235C6D-4658-4834-ADB9-4727BC64E4D7}"/>
              </a:ext>
            </a:extLst>
          </p:cNvPr>
          <p:cNvSpPr txBox="1"/>
          <p:nvPr/>
        </p:nvSpPr>
        <p:spPr>
          <a:xfrm>
            <a:off x="4582757" y="5507915"/>
            <a:ext cx="2829261" cy="365760"/>
          </a:xfrm>
          <a:prstGeom prst="rect">
            <a:avLst/>
          </a:prstGeom>
          <a:noFill/>
        </p:spPr>
        <p:txBody>
          <a:bodyPr wrap="square" rtlCol="0">
            <a:spAutoFit/>
          </a:bodyPr>
          <a:lstStyle/>
          <a:p>
            <a:r>
              <a:rPr lang="hr-HR" dirty="0">
                <a:solidFill>
                  <a:schemeClr val="accent1"/>
                </a:solidFill>
              </a:rPr>
              <a:t>Helena Bendra, 2.c</a:t>
            </a:r>
          </a:p>
        </p:txBody>
      </p:sp>
    </p:spTree>
    <p:extLst>
      <p:ext uri="{BB962C8B-B14F-4D97-AF65-F5344CB8AC3E}">
        <p14:creationId xmlns:p14="http://schemas.microsoft.com/office/powerpoint/2010/main" val="123622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EF32-E24C-431E-B98C-DB4AFC837B29}"/>
              </a:ext>
            </a:extLst>
          </p:cNvPr>
          <p:cNvSpPr>
            <a:spLocks noGrp="1"/>
          </p:cNvSpPr>
          <p:nvPr>
            <p:ph type="title"/>
          </p:nvPr>
        </p:nvSpPr>
        <p:spPr/>
        <p:txBody>
          <a:bodyPr/>
          <a:lstStyle/>
          <a:p>
            <a:r>
              <a:rPr lang="hr-HR" dirty="0"/>
              <a:t>HVALA NA PAŽNJI!</a:t>
            </a:r>
          </a:p>
        </p:txBody>
      </p:sp>
    </p:spTree>
    <p:extLst>
      <p:ext uri="{BB962C8B-B14F-4D97-AF65-F5344CB8AC3E}">
        <p14:creationId xmlns:p14="http://schemas.microsoft.com/office/powerpoint/2010/main" val="355971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p:txBody>
          <a:bodyPr/>
          <a:lstStyle/>
          <a:p>
            <a:r>
              <a:rPr lang="hr-HR" dirty="0"/>
              <a:t>Sadržaj</a:t>
            </a:r>
            <a:endParaRPr lang="en-US" dirty="0"/>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905000"/>
            <a:ext cx="6477000" cy="3276600"/>
          </a:xfrm>
        </p:spPr>
        <p:txBody>
          <a:bodyPr vert="horz" lIns="91440" tIns="45720" rIns="91440" bIns="45720" rtlCol="0" anchor="t">
            <a:normAutofit/>
          </a:bodyPr>
          <a:lstStyle/>
          <a:p>
            <a:pPr marL="342900" indent="-342900">
              <a:buFont typeface="+mj-lt"/>
              <a:buAutoNum type="arabicPeriod"/>
            </a:pPr>
            <a:r>
              <a:rPr lang="hr-HR" altLang="en-US" sz="2000" b="0" dirty="0"/>
              <a:t>Ciljevi projekta</a:t>
            </a:r>
          </a:p>
          <a:p>
            <a:pPr marL="342900" indent="-342900">
              <a:buFont typeface="+mj-lt"/>
              <a:buAutoNum type="arabicPeriod"/>
            </a:pPr>
            <a:r>
              <a:rPr lang="hr-HR" altLang="en-US" sz="2000" b="0" dirty="0"/>
              <a:t>Potreban pribor</a:t>
            </a:r>
          </a:p>
          <a:p>
            <a:pPr marL="342900" indent="-342900">
              <a:buFont typeface="+mj-lt"/>
              <a:buAutoNum type="arabicPeriod"/>
            </a:pPr>
            <a:r>
              <a:rPr lang="hr-HR" altLang="en-US" sz="2000" b="0" dirty="0"/>
              <a:t>Izvođenje pokusa</a:t>
            </a:r>
          </a:p>
          <a:p>
            <a:pPr marL="342900" indent="-342900">
              <a:buFont typeface="+mj-lt"/>
              <a:buAutoNum type="arabicPeriod"/>
            </a:pPr>
            <a:r>
              <a:rPr lang="hr-HR" altLang="en-US" sz="2000" b="0" dirty="0"/>
              <a:t>Istraživačko pitanje</a:t>
            </a:r>
          </a:p>
          <a:p>
            <a:pPr marL="342900" indent="-342900">
              <a:buFont typeface="+mj-lt"/>
              <a:buAutoNum type="arabicPeriod"/>
            </a:pPr>
            <a:r>
              <a:rPr lang="hr-HR" altLang="en-US" sz="2000" b="0" dirty="0"/>
              <a:t>Odgovori na pitanja</a:t>
            </a:r>
          </a:p>
          <a:p>
            <a:pPr marL="342900" indent="-342900">
              <a:buFont typeface="+mj-lt"/>
              <a:buAutoNum type="arabicPeriod"/>
            </a:pPr>
            <a:r>
              <a:rPr lang="hr-HR" altLang="en-US" sz="2000" b="0" dirty="0"/>
              <a:t>Odgovor na istraživačko pitanje</a:t>
            </a:r>
          </a:p>
          <a:p>
            <a:pPr marL="342900" indent="-342900">
              <a:buFont typeface="+mj-lt"/>
              <a:buAutoNum type="arabicPeriod"/>
            </a:pPr>
            <a:r>
              <a:rPr lang="hr-HR" altLang="en-US" sz="2000" b="0" dirty="0"/>
              <a:t>Izvori</a:t>
            </a:r>
          </a:p>
          <a:p>
            <a:endParaRPr lang="en-US" altLang="en-US" dirty="0"/>
          </a:p>
        </p:txBody>
      </p:sp>
    </p:spTree>
    <p:extLst>
      <p:ext uri="{BB962C8B-B14F-4D97-AF65-F5344CB8AC3E}">
        <p14:creationId xmlns:p14="http://schemas.microsoft.com/office/powerpoint/2010/main" val="31740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39D8A0-A7C6-42D3-AE27-BB8A4763936A}"/>
              </a:ext>
            </a:extLst>
          </p:cNvPr>
          <p:cNvSpPr>
            <a:spLocks noGrp="1"/>
          </p:cNvSpPr>
          <p:nvPr>
            <p:ph type="body" sz="quarter" idx="11"/>
          </p:nvPr>
        </p:nvSpPr>
        <p:spPr>
          <a:xfrm>
            <a:off x="762000" y="2066364"/>
            <a:ext cx="5864711" cy="3276600"/>
          </a:xfrm>
        </p:spPr>
        <p:txBody>
          <a:bodyPr>
            <a:normAutofit/>
          </a:bodyPr>
          <a:lstStyle/>
          <a:p>
            <a:pPr marL="285750" indent="-285750">
              <a:buFont typeface="Arial" panose="020B0604020202020204" pitchFamily="34" charset="0"/>
              <a:buChar char="•"/>
            </a:pPr>
            <a:r>
              <a:rPr lang="hr-HR" sz="2000" b="0" dirty="0"/>
              <a:t>Naučiti od otpadaka voća i povrća načiniti „čudotvornu otopinu”</a:t>
            </a:r>
          </a:p>
          <a:p>
            <a:pPr marL="285750" indent="-285750">
              <a:buFont typeface="Arial" panose="020B0604020202020204" pitchFamily="34" charset="0"/>
              <a:buChar char="•"/>
            </a:pPr>
            <a:r>
              <a:rPr lang="hr-HR" sz="2000" b="0" dirty="0"/>
              <a:t>Istraživati vrstu, svojstva i sastav tvari, opažati kemijske promjene i napisati odgovarajuću kemijsku jednadžbu</a:t>
            </a:r>
          </a:p>
        </p:txBody>
      </p:sp>
      <p:sp>
        <p:nvSpPr>
          <p:cNvPr id="5" name="Title 4">
            <a:extLst>
              <a:ext uri="{FF2B5EF4-FFF2-40B4-BE49-F238E27FC236}">
                <a16:creationId xmlns:a16="http://schemas.microsoft.com/office/drawing/2014/main" id="{98216FD7-4B3B-4AEC-A248-FA8560D3450B}"/>
              </a:ext>
            </a:extLst>
          </p:cNvPr>
          <p:cNvSpPr>
            <a:spLocks noGrp="1"/>
          </p:cNvSpPr>
          <p:nvPr>
            <p:ph type="title"/>
          </p:nvPr>
        </p:nvSpPr>
        <p:spPr/>
        <p:txBody>
          <a:bodyPr/>
          <a:lstStyle/>
          <a:p>
            <a:r>
              <a:rPr lang="hr-HR" dirty="0"/>
              <a:t>Ciljevi projekta</a:t>
            </a:r>
          </a:p>
        </p:txBody>
      </p:sp>
      <p:pic>
        <p:nvPicPr>
          <p:cNvPr id="7" name="Picture 6" descr="Graphical user interface&#10;&#10;Description automatically generated">
            <a:extLst>
              <a:ext uri="{FF2B5EF4-FFF2-40B4-BE49-F238E27FC236}">
                <a16:creationId xmlns:a16="http://schemas.microsoft.com/office/drawing/2014/main" id="{30A58B8E-FE17-47F3-A8DB-D4F1B39109ED}"/>
              </a:ext>
            </a:extLst>
          </p:cNvPr>
          <p:cNvPicPr>
            <a:picLocks noChangeAspect="1"/>
          </p:cNvPicPr>
          <p:nvPr/>
        </p:nvPicPr>
        <p:blipFill>
          <a:blip r:embed="rId2"/>
          <a:stretch>
            <a:fillRect/>
          </a:stretch>
        </p:blipFill>
        <p:spPr>
          <a:xfrm>
            <a:off x="7906871" y="2300680"/>
            <a:ext cx="3042284" cy="3042284"/>
          </a:xfrm>
          <a:prstGeom prst="rect">
            <a:avLst/>
          </a:prstGeom>
        </p:spPr>
      </p:pic>
    </p:spTree>
    <p:extLst>
      <p:ext uri="{BB962C8B-B14F-4D97-AF65-F5344CB8AC3E}">
        <p14:creationId xmlns:p14="http://schemas.microsoft.com/office/powerpoint/2010/main" val="11058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2275E6-CB3A-4640-9BEA-30E1D8056E87}"/>
              </a:ext>
            </a:extLst>
          </p:cNvPr>
          <p:cNvSpPr>
            <a:spLocks noGrp="1"/>
          </p:cNvSpPr>
          <p:nvPr>
            <p:ph type="body" sz="quarter" idx="11"/>
          </p:nvPr>
        </p:nvSpPr>
        <p:spPr>
          <a:xfrm>
            <a:off x="4457700" y="1905000"/>
            <a:ext cx="6310705" cy="3276600"/>
          </a:xfrm>
        </p:spPr>
        <p:txBody>
          <a:bodyPr>
            <a:normAutofit/>
          </a:bodyPr>
          <a:lstStyle/>
          <a:p>
            <a:pPr marL="285750" indent="-285750">
              <a:buFont typeface="Arial" panose="020B0604020202020204" pitchFamily="34" charset="0"/>
              <a:buChar char="•"/>
            </a:pPr>
            <a:r>
              <a:rPr lang="hr-HR" sz="2000" b="0" dirty="0"/>
              <a:t>vaga, plastična posuda s</a:t>
            </a:r>
          </a:p>
          <a:p>
            <a:r>
              <a:rPr lang="hr-HR" sz="2000" b="0" dirty="0"/>
              <a:t>poklopcem (otvor na poklopcu),</a:t>
            </a:r>
          </a:p>
          <a:p>
            <a:r>
              <a:rPr lang="hr-HR" sz="2000" b="0" dirty="0"/>
              <a:t>žlica, nož, gumena cijev,</a:t>
            </a:r>
          </a:p>
          <a:p>
            <a:r>
              <a:rPr lang="hr-HR" sz="2000" b="0" dirty="0"/>
              <a:t>dodatna plastična bočica, ljepljiva vrpca,</a:t>
            </a:r>
          </a:p>
          <a:p>
            <a:r>
              <a:rPr lang="hr-HR" sz="2000" b="0" dirty="0"/>
              <a:t>posuda za mjerenje volumena,</a:t>
            </a:r>
          </a:p>
          <a:p>
            <a:r>
              <a:rPr lang="hr-HR" sz="2000" b="0" dirty="0"/>
              <a:t>100 g smeđeg šećera, 300 g</a:t>
            </a:r>
          </a:p>
          <a:p>
            <a:r>
              <a:rPr lang="hr-HR" sz="2000" b="0" dirty="0"/>
              <a:t>ostataka voća i povrća i 1 L</a:t>
            </a:r>
          </a:p>
          <a:p>
            <a:r>
              <a:rPr lang="hr-HR" sz="2000" b="0" dirty="0"/>
              <a:t>čiste vode</a:t>
            </a:r>
          </a:p>
        </p:txBody>
      </p:sp>
      <p:sp>
        <p:nvSpPr>
          <p:cNvPr id="3" name="Title 2">
            <a:extLst>
              <a:ext uri="{FF2B5EF4-FFF2-40B4-BE49-F238E27FC236}">
                <a16:creationId xmlns:a16="http://schemas.microsoft.com/office/drawing/2014/main" id="{B3A98FE0-DB67-4D18-9439-0937BA9A1D77}"/>
              </a:ext>
            </a:extLst>
          </p:cNvPr>
          <p:cNvSpPr>
            <a:spLocks noGrp="1"/>
          </p:cNvSpPr>
          <p:nvPr>
            <p:ph type="title"/>
          </p:nvPr>
        </p:nvSpPr>
        <p:spPr/>
        <p:txBody>
          <a:bodyPr/>
          <a:lstStyle/>
          <a:p>
            <a:r>
              <a:rPr lang="hr-HR" dirty="0"/>
              <a:t>Potreban pribor </a:t>
            </a:r>
          </a:p>
        </p:txBody>
      </p:sp>
    </p:spTree>
    <p:extLst>
      <p:ext uri="{BB962C8B-B14F-4D97-AF65-F5344CB8AC3E}">
        <p14:creationId xmlns:p14="http://schemas.microsoft.com/office/powerpoint/2010/main" val="37608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E50E06-E63E-4F56-A2A4-9E76FE39B5A4}"/>
              </a:ext>
            </a:extLst>
          </p:cNvPr>
          <p:cNvSpPr>
            <a:spLocks noGrp="1"/>
          </p:cNvSpPr>
          <p:nvPr>
            <p:ph type="title"/>
          </p:nvPr>
        </p:nvSpPr>
        <p:spPr/>
        <p:txBody>
          <a:bodyPr/>
          <a:lstStyle/>
          <a:p>
            <a:r>
              <a:rPr lang="hr-HR" dirty="0"/>
              <a:t>Izvođenje pokusa</a:t>
            </a:r>
            <a:endParaRPr lang="en-US" dirty="0"/>
          </a:p>
        </p:txBody>
      </p:sp>
      <p:sp>
        <p:nvSpPr>
          <p:cNvPr id="3" name="Text Placeholder 2">
            <a:extLst>
              <a:ext uri="{FF2B5EF4-FFF2-40B4-BE49-F238E27FC236}">
                <a16:creationId xmlns:a16="http://schemas.microsoft.com/office/drawing/2014/main" id="{00F984E2-31A5-468B-BDD2-9BF3D346F298}"/>
              </a:ext>
            </a:extLst>
          </p:cNvPr>
          <p:cNvSpPr>
            <a:spLocks noGrp="1"/>
          </p:cNvSpPr>
          <p:nvPr>
            <p:ph type="body" sz="quarter" idx="11"/>
          </p:nvPr>
        </p:nvSpPr>
        <p:spPr>
          <a:xfrm>
            <a:off x="762000" y="1905000"/>
            <a:ext cx="5334000" cy="3276600"/>
          </a:xfrm>
        </p:spPr>
        <p:txBody>
          <a:bodyPr>
            <a:normAutofit/>
          </a:bodyPr>
          <a:lstStyle/>
          <a:p>
            <a:pPr marL="285750" indent="-285750">
              <a:buFont typeface="Arial" panose="020B0604020202020204" pitchFamily="34" charset="0"/>
              <a:buChar char="•"/>
            </a:pPr>
            <a:r>
              <a:rPr lang="hr-HR" sz="2000" b="0" dirty="0"/>
              <a:t>Prema smjernicama iz videolekcije izvela sam pokus</a:t>
            </a:r>
          </a:p>
          <a:p>
            <a:pPr marL="285750" indent="-285750">
              <a:buFont typeface="Arial" panose="020B0604020202020204" pitchFamily="34" charset="0"/>
              <a:buChar char="•"/>
            </a:pPr>
            <a:r>
              <a:rPr lang="hr-HR" sz="2000" b="0" dirty="0"/>
              <a:t>Uzela sam veliku bocu i na čepu sam napravila rupu</a:t>
            </a:r>
          </a:p>
          <a:p>
            <a:pPr marL="285750" indent="-285750">
              <a:buFont typeface="Arial" panose="020B0604020202020204" pitchFamily="34" charset="0"/>
              <a:buChar char="•"/>
            </a:pPr>
            <a:r>
              <a:rPr lang="hr-HR" sz="2000" b="0" dirty="0"/>
              <a:t>Kroz tu rupu provukla sam jedan kraj cijevi, a drugi kraj sam stavila u manju bocu koju sam ljepljivom trakom zaljepila za veću bocu</a:t>
            </a:r>
          </a:p>
        </p:txBody>
      </p:sp>
      <p:pic>
        <p:nvPicPr>
          <p:cNvPr id="5" name="Picture 4" descr="A picture containing wall, indoor&#10;&#10;Description automatically generated">
            <a:extLst>
              <a:ext uri="{FF2B5EF4-FFF2-40B4-BE49-F238E27FC236}">
                <a16:creationId xmlns:a16="http://schemas.microsoft.com/office/drawing/2014/main" id="{9A630821-20E1-49F7-BFA5-F19125F28C96}"/>
              </a:ext>
            </a:extLst>
          </p:cNvPr>
          <p:cNvPicPr>
            <a:picLocks noChangeAspect="1"/>
          </p:cNvPicPr>
          <p:nvPr/>
        </p:nvPicPr>
        <p:blipFill rotWithShape="1">
          <a:blip r:embed="rId2"/>
          <a:srcRect t="21176" b="19686"/>
          <a:stretch/>
        </p:blipFill>
        <p:spPr>
          <a:xfrm>
            <a:off x="7433534" y="892884"/>
            <a:ext cx="3726918" cy="4509809"/>
          </a:xfrm>
          <a:prstGeom prst="rect">
            <a:avLst/>
          </a:prstGeom>
        </p:spPr>
      </p:pic>
    </p:spTree>
    <p:extLst>
      <p:ext uri="{BB962C8B-B14F-4D97-AF65-F5344CB8AC3E}">
        <p14:creationId xmlns:p14="http://schemas.microsoft.com/office/powerpoint/2010/main" val="181141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C1CAB5-A185-4212-89E6-64D46CD80C7F}"/>
              </a:ext>
            </a:extLst>
          </p:cNvPr>
          <p:cNvSpPr>
            <a:spLocks noGrp="1"/>
          </p:cNvSpPr>
          <p:nvPr>
            <p:ph type="body" sz="quarter" idx="13"/>
          </p:nvPr>
        </p:nvSpPr>
        <p:spPr>
          <a:xfrm>
            <a:off x="783515" y="1199029"/>
            <a:ext cx="5520466" cy="3222364"/>
          </a:xfrm>
        </p:spPr>
        <p:txBody>
          <a:bodyPr/>
          <a:lstStyle/>
          <a:p>
            <a:pPr marL="285750" indent="-285750">
              <a:buFont typeface="Arial" panose="020B0604020202020204" pitchFamily="34" charset="0"/>
              <a:buChar char="•"/>
            </a:pPr>
            <a:r>
              <a:rPr lang="hr-HR" sz="2000" dirty="0"/>
              <a:t>Izvagala sam 100g šećera i 300g ostataka voća i povrća</a:t>
            </a:r>
          </a:p>
          <a:p>
            <a:pPr marL="285750" indent="-285750">
              <a:buFont typeface="Arial" panose="020B0604020202020204" pitchFamily="34" charset="0"/>
              <a:buChar char="•"/>
            </a:pPr>
            <a:r>
              <a:rPr lang="hr-HR" sz="2000" dirty="0"/>
              <a:t>Ostatke voća i povrća sam usitnila</a:t>
            </a:r>
          </a:p>
          <a:p>
            <a:endParaRPr lang="hr-HR" sz="2000" dirty="0"/>
          </a:p>
          <a:p>
            <a:pPr marL="285750" indent="-285750">
              <a:buFont typeface="Arial" panose="020B0604020202020204" pitchFamily="34" charset="0"/>
              <a:buChar char="•"/>
            </a:pPr>
            <a:r>
              <a:rPr lang="hr-HR" sz="2000" dirty="0"/>
              <a:t>Zatim sam te usitnjene ostatke i šećer stavila u veću bocu</a:t>
            </a:r>
          </a:p>
          <a:p>
            <a:endParaRPr lang="hr-HR" sz="2000" dirty="0"/>
          </a:p>
          <a:p>
            <a:pPr marL="285750" indent="-285750">
              <a:buFont typeface="Arial" panose="020B0604020202020204" pitchFamily="34" charset="0"/>
              <a:buChar char="•"/>
            </a:pPr>
            <a:r>
              <a:rPr lang="hr-HR" sz="2000" dirty="0"/>
              <a:t>U bocu sam ulila 1l vode, sve sam promješala te sam bocu zatvorila poklopcem</a:t>
            </a:r>
          </a:p>
          <a:p>
            <a:pPr marL="285750" indent="-285750">
              <a:buFont typeface="Arial" panose="020B0604020202020204" pitchFamily="34" charset="0"/>
              <a:buChar char="•"/>
            </a:pPr>
            <a:r>
              <a:rPr lang="hr-HR" sz="2000" dirty="0"/>
              <a:t>Drugu manju bocu, napunila sam vodom </a:t>
            </a:r>
          </a:p>
          <a:p>
            <a:pPr marL="285750" indent="-285750">
              <a:buFont typeface="Arial" panose="020B0604020202020204" pitchFamily="34" charset="0"/>
              <a:buChar char="•"/>
            </a:pPr>
            <a:endParaRPr lang="hr-HR" sz="2000" dirty="0"/>
          </a:p>
          <a:p>
            <a:pPr marL="285750" indent="-285750">
              <a:buFont typeface="Arial" panose="020B0604020202020204" pitchFamily="34" charset="0"/>
              <a:buChar char="•"/>
            </a:pPr>
            <a:r>
              <a:rPr lang="hr-HR" sz="2000" dirty="0"/>
              <a:t>Za tri mjeseca dobit ćemo „čudotvornu otopinu”</a:t>
            </a:r>
          </a:p>
          <a:p>
            <a:pPr marL="285750" indent="-285750">
              <a:buFont typeface="Arial" panose="020B0604020202020204" pitchFamily="34" charset="0"/>
              <a:buChar char="•"/>
            </a:pPr>
            <a:endParaRPr lang="hr-HR" sz="2000" dirty="0"/>
          </a:p>
          <a:p>
            <a:pPr marL="285750" indent="-285750">
              <a:buFont typeface="Arial" panose="020B0604020202020204" pitchFamily="34" charset="0"/>
              <a:buChar char="•"/>
            </a:pPr>
            <a:endParaRPr lang="hr-HR" sz="2000" dirty="0"/>
          </a:p>
          <a:p>
            <a:pPr marL="285750" indent="-285750">
              <a:buFont typeface="Arial" panose="020B0604020202020204" pitchFamily="34" charset="0"/>
              <a:buChar char="•"/>
            </a:pPr>
            <a:endParaRPr lang="hr-HR" dirty="0"/>
          </a:p>
        </p:txBody>
      </p:sp>
      <p:pic>
        <p:nvPicPr>
          <p:cNvPr id="4" name="Picture 3">
            <a:extLst>
              <a:ext uri="{FF2B5EF4-FFF2-40B4-BE49-F238E27FC236}">
                <a16:creationId xmlns:a16="http://schemas.microsoft.com/office/drawing/2014/main" id="{7E27DB12-BA4B-42EB-BD92-59527A8CE536}"/>
              </a:ext>
            </a:extLst>
          </p:cNvPr>
          <p:cNvPicPr>
            <a:picLocks noChangeAspect="1"/>
          </p:cNvPicPr>
          <p:nvPr/>
        </p:nvPicPr>
        <p:blipFill rotWithShape="1">
          <a:blip r:embed="rId2"/>
          <a:srcRect t="11294" b="8549"/>
          <a:stretch/>
        </p:blipFill>
        <p:spPr>
          <a:xfrm>
            <a:off x="8034172" y="882127"/>
            <a:ext cx="2590757" cy="4249271"/>
          </a:xfrm>
          <a:prstGeom prst="rect">
            <a:avLst/>
          </a:prstGeom>
        </p:spPr>
      </p:pic>
    </p:spTree>
    <p:extLst>
      <p:ext uri="{BB962C8B-B14F-4D97-AF65-F5344CB8AC3E}">
        <p14:creationId xmlns:p14="http://schemas.microsoft.com/office/powerpoint/2010/main" val="50693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p:txBody>
          <a:bodyPr/>
          <a:lstStyle/>
          <a:p>
            <a:pPr algn="ctr"/>
            <a:r>
              <a:rPr lang="hr-HR" dirty="0"/>
              <a:t>Istraživačko pitanje </a:t>
            </a:r>
            <a:endParaRPr lang="en-US" sz="4000" b="1" dirty="0">
              <a:solidFill>
                <a:schemeClr val="tx1"/>
              </a:solidFill>
            </a:endParaRP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p:txBody>
          <a:bodyPr/>
          <a:lstStyle/>
          <a:p>
            <a:r>
              <a:rPr lang="hr-HR" sz="2000" dirty="0"/>
              <a:t>Koji proteini omogućuju da se otpadci voća i povrća pretvore u „čudotvornu otopinu” s raznolikom primjenom?</a:t>
            </a:r>
            <a:endParaRPr lang="en-US" sz="20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8523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p:txBody>
          <a:bodyPr/>
          <a:lstStyle/>
          <a:p>
            <a:r>
              <a:rPr lang="hr-HR" dirty="0"/>
              <a:t>Odgovori na pitanja</a:t>
            </a:r>
            <a:endParaRPr lang="en-US" dirty="0"/>
          </a:p>
        </p:txBody>
      </p:sp>
      <p:sp>
        <p:nvSpPr>
          <p:cNvPr id="3" name="Text Placeholder 2">
            <a:extLst>
              <a:ext uri="{FF2B5EF4-FFF2-40B4-BE49-F238E27FC236}">
                <a16:creationId xmlns:a16="http://schemas.microsoft.com/office/drawing/2014/main" id="{472F3AFD-7D1B-4D3D-BD75-86B469DAC9B6}"/>
              </a:ext>
            </a:extLst>
          </p:cNvPr>
          <p:cNvSpPr>
            <a:spLocks noGrp="1"/>
          </p:cNvSpPr>
          <p:nvPr>
            <p:ph type="body" sz="quarter" idx="13"/>
          </p:nvPr>
        </p:nvSpPr>
        <p:spPr>
          <a:xfrm>
            <a:off x="762000" y="1952063"/>
            <a:ext cx="10668000" cy="3340699"/>
          </a:xfrm>
        </p:spPr>
        <p:txBody>
          <a:bodyPr/>
          <a:lstStyle/>
          <a:p>
            <a:pPr marL="342900" indent="-342900">
              <a:buFont typeface="+mj-lt"/>
              <a:buAutoNum type="arabicPeriod"/>
            </a:pPr>
            <a:r>
              <a:rPr lang="hr-HR" sz="2000" dirty="0"/>
              <a:t>Biomasa odnosi se na živuću ili donedavno živuću materiju, biljnog ili životinjskog porijekla, koja se može koristiti kao gorivo ili za industrijsku proizvodnju. Može se podijeliti na </a:t>
            </a:r>
            <a:r>
              <a:rPr lang="hr-HR" sz="2000" i="1" dirty="0"/>
              <a:t>drvnu</a:t>
            </a:r>
            <a:r>
              <a:rPr lang="hr-HR" sz="2000" dirty="0"/>
              <a:t>(otpad nastao pri piljenju, brušenju, blanjanju), </a:t>
            </a:r>
            <a:r>
              <a:rPr lang="hr-HR" sz="2000" i="1" dirty="0"/>
              <a:t>nedrvnu</a:t>
            </a:r>
            <a:r>
              <a:rPr lang="hr-HR" sz="2000" dirty="0"/>
              <a:t>(ostaci i otpaci iz poljoprivrede) i </a:t>
            </a:r>
            <a:r>
              <a:rPr lang="hr-HR" sz="2000" i="1" dirty="0"/>
              <a:t>životinjski otpad</a:t>
            </a:r>
            <a:r>
              <a:rPr lang="hr-HR" sz="2000" dirty="0"/>
              <a:t>.</a:t>
            </a:r>
          </a:p>
          <a:p>
            <a:pPr marL="342900" indent="-342900">
              <a:buFont typeface="+mj-lt"/>
              <a:buAutoNum type="arabicPeriod"/>
            </a:pPr>
            <a:endParaRPr lang="hr-HR" sz="2000" dirty="0"/>
          </a:p>
          <a:p>
            <a:pPr marL="342900" indent="-342900">
              <a:buFont typeface="+mj-lt"/>
              <a:buAutoNum type="arabicPeriod"/>
            </a:pPr>
            <a:r>
              <a:rPr lang="hr-HR" sz="2000" dirty="0"/>
              <a:t>Pri proizvodnji plastičnih masa glavna siovina koja se koristi je neobnovljiv izvor energije nafte. Za razliku od biomase koja nema prevelikog negativnog utjecaja na okoliš, spaljivanjem plastike razvijaju se otrovni plinovi koji zagađuju atmosferu.</a:t>
            </a:r>
          </a:p>
          <a:p>
            <a:pPr marL="342900" indent="-342900">
              <a:buFont typeface="+mj-lt"/>
              <a:buAutoNum type="arabicPeriod"/>
            </a:pPr>
            <a:endParaRPr lang="hr-HR" dirty="0"/>
          </a:p>
          <a:p>
            <a:pPr marL="342900" indent="-342900">
              <a:buFont typeface="+mj-lt"/>
              <a:buAutoNum type="arabicPeriod"/>
            </a:pPr>
            <a:endParaRPr lang="hr-HR" dirty="0"/>
          </a:p>
        </p:txBody>
      </p:sp>
    </p:spTree>
    <p:extLst>
      <p:ext uri="{BB962C8B-B14F-4D97-AF65-F5344CB8AC3E}">
        <p14:creationId xmlns:p14="http://schemas.microsoft.com/office/powerpoint/2010/main" val="55168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ACBA54-DEF7-450D-81A8-79094EE8B7AF}"/>
              </a:ext>
            </a:extLst>
          </p:cNvPr>
          <p:cNvSpPr>
            <a:spLocks noGrp="1"/>
          </p:cNvSpPr>
          <p:nvPr>
            <p:ph type="body" sz="quarter" idx="13"/>
          </p:nvPr>
        </p:nvSpPr>
        <p:spPr>
          <a:xfrm>
            <a:off x="708211" y="773279"/>
            <a:ext cx="324522" cy="389093"/>
          </a:xfrm>
        </p:spPr>
        <p:txBody>
          <a:bodyPr/>
          <a:lstStyle/>
          <a:p>
            <a:r>
              <a:rPr lang="hr-HR" sz="2000" dirty="0"/>
              <a:t>3.</a:t>
            </a:r>
          </a:p>
          <a:p>
            <a:endParaRPr lang="hr-HR" dirty="0"/>
          </a:p>
        </p:txBody>
      </p:sp>
      <p:pic>
        <p:nvPicPr>
          <p:cNvPr id="8" name="Picture 7" descr="A picture containing lamp&#10;&#10;Description automatically generated">
            <a:extLst>
              <a:ext uri="{FF2B5EF4-FFF2-40B4-BE49-F238E27FC236}">
                <a16:creationId xmlns:a16="http://schemas.microsoft.com/office/drawing/2014/main" id="{50C8EAA2-6F36-4185-9B6B-8C60865F5D45}"/>
              </a:ext>
            </a:extLst>
          </p:cNvPr>
          <p:cNvPicPr>
            <a:picLocks noChangeAspect="1"/>
          </p:cNvPicPr>
          <p:nvPr/>
        </p:nvPicPr>
        <p:blipFill>
          <a:blip r:embed="rId2"/>
          <a:stretch>
            <a:fillRect/>
          </a:stretch>
        </p:blipFill>
        <p:spPr>
          <a:xfrm>
            <a:off x="1678193" y="508279"/>
            <a:ext cx="8111265" cy="6075620"/>
          </a:xfrm>
          <a:prstGeom prst="rect">
            <a:avLst/>
          </a:prstGeom>
        </p:spPr>
      </p:pic>
      <p:sp>
        <p:nvSpPr>
          <p:cNvPr id="11" name="TextBox 10">
            <a:extLst>
              <a:ext uri="{FF2B5EF4-FFF2-40B4-BE49-F238E27FC236}">
                <a16:creationId xmlns:a16="http://schemas.microsoft.com/office/drawing/2014/main" id="{CE5AD887-97B9-45CD-8991-1E30094B46B7}"/>
              </a:ext>
            </a:extLst>
          </p:cNvPr>
          <p:cNvSpPr txBox="1"/>
          <p:nvPr/>
        </p:nvSpPr>
        <p:spPr>
          <a:xfrm>
            <a:off x="5131398" y="3075057"/>
            <a:ext cx="1247888" cy="707886"/>
          </a:xfrm>
          <a:prstGeom prst="rect">
            <a:avLst/>
          </a:prstGeom>
          <a:noFill/>
        </p:spPr>
        <p:txBody>
          <a:bodyPr wrap="square" rtlCol="0">
            <a:spAutoFit/>
          </a:bodyPr>
          <a:lstStyle/>
          <a:p>
            <a:r>
              <a:rPr lang="hr-HR" sz="2000" dirty="0">
                <a:solidFill>
                  <a:srgbClr val="007788"/>
                </a:solidFill>
              </a:rPr>
              <a:t>Upotreba biomase</a:t>
            </a:r>
          </a:p>
        </p:txBody>
      </p:sp>
      <p:sp>
        <p:nvSpPr>
          <p:cNvPr id="12" name="TextBox 11">
            <a:extLst>
              <a:ext uri="{FF2B5EF4-FFF2-40B4-BE49-F238E27FC236}">
                <a16:creationId xmlns:a16="http://schemas.microsoft.com/office/drawing/2014/main" id="{EF747A3B-2C8B-44CB-9090-197B69AC966F}"/>
              </a:ext>
            </a:extLst>
          </p:cNvPr>
          <p:cNvSpPr txBox="1"/>
          <p:nvPr/>
        </p:nvSpPr>
        <p:spPr>
          <a:xfrm rot="20609526">
            <a:off x="2205316" y="1248443"/>
            <a:ext cx="2033195" cy="400110"/>
          </a:xfrm>
          <a:prstGeom prst="rect">
            <a:avLst/>
          </a:prstGeom>
          <a:noFill/>
        </p:spPr>
        <p:txBody>
          <a:bodyPr wrap="square" rtlCol="0">
            <a:spAutoFit/>
          </a:bodyPr>
          <a:lstStyle/>
          <a:p>
            <a:r>
              <a:rPr lang="hr-HR" sz="2000" dirty="0">
                <a:solidFill>
                  <a:srgbClr val="92D050"/>
                </a:solidFill>
              </a:rPr>
              <a:t>Pozitivne strane</a:t>
            </a:r>
          </a:p>
        </p:txBody>
      </p:sp>
      <p:sp>
        <p:nvSpPr>
          <p:cNvPr id="13" name="TextBox 12">
            <a:extLst>
              <a:ext uri="{FF2B5EF4-FFF2-40B4-BE49-F238E27FC236}">
                <a16:creationId xmlns:a16="http://schemas.microsoft.com/office/drawing/2014/main" id="{968F9EB2-71B6-4495-90F4-A4AAB6A2DB46}"/>
              </a:ext>
            </a:extLst>
          </p:cNvPr>
          <p:cNvSpPr txBox="1"/>
          <p:nvPr/>
        </p:nvSpPr>
        <p:spPr>
          <a:xfrm rot="1109003">
            <a:off x="7030183" y="1342891"/>
            <a:ext cx="2431228" cy="400110"/>
          </a:xfrm>
          <a:prstGeom prst="rect">
            <a:avLst/>
          </a:prstGeom>
          <a:noFill/>
        </p:spPr>
        <p:txBody>
          <a:bodyPr wrap="square" rtlCol="0">
            <a:spAutoFit/>
          </a:bodyPr>
          <a:lstStyle/>
          <a:p>
            <a:r>
              <a:rPr lang="hr-HR" sz="2000" dirty="0">
                <a:solidFill>
                  <a:srgbClr val="C00000"/>
                </a:solidFill>
              </a:rPr>
              <a:t>Negativne strane</a:t>
            </a:r>
          </a:p>
        </p:txBody>
      </p:sp>
      <p:sp>
        <p:nvSpPr>
          <p:cNvPr id="14" name="TextBox 13">
            <a:extLst>
              <a:ext uri="{FF2B5EF4-FFF2-40B4-BE49-F238E27FC236}">
                <a16:creationId xmlns:a16="http://schemas.microsoft.com/office/drawing/2014/main" id="{0E4C51B9-0E24-4903-B400-35716632181D}"/>
              </a:ext>
            </a:extLst>
          </p:cNvPr>
          <p:cNvSpPr txBox="1"/>
          <p:nvPr/>
        </p:nvSpPr>
        <p:spPr>
          <a:xfrm>
            <a:off x="2935641" y="2173563"/>
            <a:ext cx="2635623" cy="584775"/>
          </a:xfrm>
          <a:prstGeom prst="rect">
            <a:avLst/>
          </a:prstGeom>
          <a:noFill/>
        </p:spPr>
        <p:txBody>
          <a:bodyPr wrap="square" rtlCol="0">
            <a:spAutoFit/>
          </a:bodyPr>
          <a:lstStyle/>
          <a:p>
            <a:r>
              <a:rPr lang="hr-HR" sz="1600" dirty="0">
                <a:solidFill>
                  <a:schemeClr val="bg1"/>
                </a:solidFill>
              </a:rPr>
              <a:t>Dostupnost, neiscrpnost, jednostavnost</a:t>
            </a:r>
          </a:p>
        </p:txBody>
      </p:sp>
      <p:sp>
        <p:nvSpPr>
          <p:cNvPr id="15" name="TextBox 14">
            <a:extLst>
              <a:ext uri="{FF2B5EF4-FFF2-40B4-BE49-F238E27FC236}">
                <a16:creationId xmlns:a16="http://schemas.microsoft.com/office/drawing/2014/main" id="{44D8187A-1EDC-4100-A290-1C0E1AC59783}"/>
              </a:ext>
            </a:extLst>
          </p:cNvPr>
          <p:cNvSpPr txBox="1"/>
          <p:nvPr/>
        </p:nvSpPr>
        <p:spPr>
          <a:xfrm>
            <a:off x="2612912" y="2963074"/>
            <a:ext cx="2195756" cy="830997"/>
          </a:xfrm>
          <a:prstGeom prst="rect">
            <a:avLst/>
          </a:prstGeom>
          <a:noFill/>
        </p:spPr>
        <p:txBody>
          <a:bodyPr wrap="square" rtlCol="0">
            <a:spAutoFit/>
          </a:bodyPr>
          <a:lstStyle/>
          <a:p>
            <a:r>
              <a:rPr lang="hr-HR" sz="1600" dirty="0">
                <a:solidFill>
                  <a:schemeClr val="bg1"/>
                </a:solidFill>
              </a:rPr>
              <a:t>Smanenje ovisnosi društva o fosilnim</a:t>
            </a:r>
            <a:r>
              <a:rPr lang="hr-HR" sz="1600" dirty="0"/>
              <a:t> </a:t>
            </a:r>
            <a:r>
              <a:rPr lang="hr-HR" sz="1600" dirty="0">
                <a:solidFill>
                  <a:schemeClr val="bg1"/>
                </a:solidFill>
              </a:rPr>
              <a:t>gorivima</a:t>
            </a:r>
          </a:p>
        </p:txBody>
      </p:sp>
      <p:sp>
        <p:nvSpPr>
          <p:cNvPr id="16" name="TextBox 15">
            <a:extLst>
              <a:ext uri="{FF2B5EF4-FFF2-40B4-BE49-F238E27FC236}">
                <a16:creationId xmlns:a16="http://schemas.microsoft.com/office/drawing/2014/main" id="{A9FFA323-DC8F-49D0-A3E8-CC2A65EBAEA6}"/>
              </a:ext>
            </a:extLst>
          </p:cNvPr>
          <p:cNvSpPr txBox="1"/>
          <p:nvPr/>
        </p:nvSpPr>
        <p:spPr>
          <a:xfrm>
            <a:off x="2935641" y="3987679"/>
            <a:ext cx="2346363" cy="830997"/>
          </a:xfrm>
          <a:prstGeom prst="rect">
            <a:avLst/>
          </a:prstGeom>
          <a:noFill/>
        </p:spPr>
        <p:txBody>
          <a:bodyPr wrap="square" rtlCol="0">
            <a:spAutoFit/>
          </a:bodyPr>
          <a:lstStyle/>
          <a:p>
            <a:r>
              <a:rPr lang="pl-PL" sz="1600" dirty="0">
                <a:solidFill>
                  <a:schemeClr val="bg1"/>
                </a:solidFill>
              </a:rPr>
              <a:t>Može se spremiti za kasnije(sadrži pohranjenu energiju)</a:t>
            </a:r>
            <a:endParaRPr lang="hr-HR" sz="1600" dirty="0">
              <a:solidFill>
                <a:schemeClr val="bg1"/>
              </a:solidFill>
            </a:endParaRPr>
          </a:p>
        </p:txBody>
      </p:sp>
      <p:sp>
        <p:nvSpPr>
          <p:cNvPr id="17" name="TextBox 16">
            <a:extLst>
              <a:ext uri="{FF2B5EF4-FFF2-40B4-BE49-F238E27FC236}">
                <a16:creationId xmlns:a16="http://schemas.microsoft.com/office/drawing/2014/main" id="{80B8B03D-79A9-4D7F-B31A-173C4D6A3B84}"/>
              </a:ext>
            </a:extLst>
          </p:cNvPr>
          <p:cNvSpPr txBox="1"/>
          <p:nvPr/>
        </p:nvSpPr>
        <p:spPr>
          <a:xfrm>
            <a:off x="6216724" y="2173563"/>
            <a:ext cx="2421667" cy="338554"/>
          </a:xfrm>
          <a:prstGeom prst="rect">
            <a:avLst/>
          </a:prstGeom>
          <a:noFill/>
        </p:spPr>
        <p:txBody>
          <a:bodyPr wrap="square" rtlCol="0">
            <a:spAutoFit/>
          </a:bodyPr>
          <a:lstStyle/>
          <a:p>
            <a:r>
              <a:rPr lang="hr-HR" sz="1600" dirty="0">
                <a:solidFill>
                  <a:schemeClr val="bg1"/>
                </a:solidFill>
              </a:rPr>
              <a:t>Zahtijeva puno prostora</a:t>
            </a:r>
          </a:p>
        </p:txBody>
      </p:sp>
      <p:sp>
        <p:nvSpPr>
          <p:cNvPr id="18" name="TextBox 17">
            <a:extLst>
              <a:ext uri="{FF2B5EF4-FFF2-40B4-BE49-F238E27FC236}">
                <a16:creationId xmlns:a16="http://schemas.microsoft.com/office/drawing/2014/main" id="{EA45B082-9071-4152-B456-463B5408298B}"/>
              </a:ext>
            </a:extLst>
          </p:cNvPr>
          <p:cNvSpPr txBox="1"/>
          <p:nvPr/>
        </p:nvSpPr>
        <p:spPr>
          <a:xfrm>
            <a:off x="6788075" y="2963074"/>
            <a:ext cx="2033196" cy="830997"/>
          </a:xfrm>
          <a:prstGeom prst="rect">
            <a:avLst/>
          </a:prstGeom>
          <a:noFill/>
        </p:spPr>
        <p:txBody>
          <a:bodyPr wrap="square" rtlCol="0">
            <a:spAutoFit/>
          </a:bodyPr>
          <a:lstStyle/>
          <a:p>
            <a:r>
              <a:rPr lang="hr-HR" sz="1600" dirty="0">
                <a:solidFill>
                  <a:schemeClr val="bg1"/>
                </a:solidFill>
              </a:rPr>
              <a:t>Ispitivanja dimnih plinova dokazala su da zagađuje zrak</a:t>
            </a:r>
          </a:p>
        </p:txBody>
      </p:sp>
      <p:sp>
        <p:nvSpPr>
          <p:cNvPr id="19" name="TextBox 18">
            <a:extLst>
              <a:ext uri="{FF2B5EF4-FFF2-40B4-BE49-F238E27FC236}">
                <a16:creationId xmlns:a16="http://schemas.microsoft.com/office/drawing/2014/main" id="{307A56EC-CC3C-4E3C-A040-A96DE817C629}"/>
              </a:ext>
            </a:extLst>
          </p:cNvPr>
          <p:cNvSpPr txBox="1"/>
          <p:nvPr/>
        </p:nvSpPr>
        <p:spPr>
          <a:xfrm>
            <a:off x="6642846" y="3987679"/>
            <a:ext cx="1785769" cy="830997"/>
          </a:xfrm>
          <a:prstGeom prst="rect">
            <a:avLst/>
          </a:prstGeom>
          <a:noFill/>
        </p:spPr>
        <p:txBody>
          <a:bodyPr wrap="square" rtlCol="0">
            <a:spAutoFit/>
          </a:bodyPr>
          <a:lstStyle/>
          <a:p>
            <a:r>
              <a:rPr lang="hr-HR" sz="1600" dirty="0">
                <a:solidFill>
                  <a:schemeClr val="bg1"/>
                </a:solidFill>
              </a:rPr>
              <a:t>M</a:t>
            </a:r>
            <a:r>
              <a:rPr lang="pt-BR" sz="1600" dirty="0">
                <a:solidFill>
                  <a:schemeClr val="bg1"/>
                </a:solidFill>
              </a:rPr>
              <a:t>ože dovesti do masovnog krčenja šuma</a:t>
            </a:r>
            <a:endParaRPr lang="hr-HR" sz="1600" dirty="0">
              <a:solidFill>
                <a:schemeClr val="bg1"/>
              </a:solidFill>
            </a:endParaRPr>
          </a:p>
        </p:txBody>
      </p:sp>
    </p:spTree>
    <p:extLst>
      <p:ext uri="{BB962C8B-B14F-4D97-AF65-F5344CB8AC3E}">
        <p14:creationId xmlns:p14="http://schemas.microsoft.com/office/powerpoint/2010/main" val="2795932057"/>
      </p:ext>
    </p:extLst>
  </p:cSld>
  <p:clrMapOvr>
    <a:masterClrMapping/>
  </p:clrMapOvr>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an Pacific heritage_TM10131490_Win32_LH_v4" id="{B2A0ACF3-34FF-4C5A-A737-2558AC4C9FEA}" vid="{FBDB92CC-0A39-410B-A16B-8C10133304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9CE79C-5104-4273-B83B-D03AD839A8F7}">
  <ds:schemaRefs>
    <ds:schemaRef ds:uri="http://schemas.microsoft.com/sharepoint/v3/contenttype/forms"/>
  </ds:schemaRefs>
</ds:datastoreItem>
</file>

<file path=customXml/itemProps2.xml><?xml version="1.0" encoding="utf-8"?>
<ds:datastoreItem xmlns:ds="http://schemas.openxmlformats.org/officeDocument/2006/customXml" ds:itemID="{4E18D074-6F3D-488C-8220-03C2DEFDE85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1D141EBB-3386-4164-A294-111C6309E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Asian Pacific American Heritage Month presentation</Template>
  <TotalTime>219</TotalTime>
  <Words>790</Words>
  <Application>Microsoft Office PowerPoint</Application>
  <PresentationFormat>Široki zaslon</PresentationFormat>
  <Paragraphs>89</Paragraphs>
  <Slides>15</Slides>
  <Notes>3</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15</vt:i4>
      </vt:variant>
    </vt:vector>
  </HeadingPairs>
  <TitlesOfParts>
    <vt:vector size="18" baseType="lpstr">
      <vt:lpstr>Arial</vt:lpstr>
      <vt:lpstr>Segoe UI</vt:lpstr>
      <vt:lpstr>1_Office Theme</vt:lpstr>
      <vt:lpstr>Mini projekt   Otpad ili smeće, pitanje je sad!</vt:lpstr>
      <vt:lpstr>Sadržaj</vt:lpstr>
      <vt:lpstr>Ciljevi projekta</vt:lpstr>
      <vt:lpstr>Potreban pribor </vt:lpstr>
      <vt:lpstr>Izvođenje pokusa</vt:lpstr>
      <vt:lpstr>PowerPoint prezentacija</vt:lpstr>
      <vt:lpstr>Istraživačko pitanje </vt:lpstr>
      <vt:lpstr>Odgovori na pitanja</vt:lpstr>
      <vt:lpstr>PowerPoint prezentacija</vt:lpstr>
      <vt:lpstr>PowerPoint prezentacija</vt:lpstr>
      <vt:lpstr>PowerPoint prezentacija</vt:lpstr>
      <vt:lpstr>PowerPoint prezentacija</vt:lpstr>
      <vt:lpstr>Odgovor na istraživačko pitanje</vt:lpstr>
      <vt:lpstr>Izvori  </vt:lpstr>
      <vt:lpstr>HVALA NA PAŽNJI!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 projekt   Otpad ili smeće, pitanje je sad!</dc:title>
  <dc:subject/>
  <dc:creator>Helena Bendra</dc:creator>
  <cp:keywords/>
  <dc:description/>
  <cp:lastModifiedBy>Antonija Milić</cp:lastModifiedBy>
  <cp:revision>3</cp:revision>
  <dcterms:created xsi:type="dcterms:W3CDTF">2021-10-24T18:11:09Z</dcterms:created>
  <dcterms:modified xsi:type="dcterms:W3CDTF">2021-10-27T15:41:18Z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