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BFF"/>
    <a:srgbClr val="E8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60084-C916-B010-1F28-BC737ECE9F26}" v="1918" dt="2021-10-28T18:05:53.777"/>
    <p1510:client id="{BEFFA868-E7B9-42C8-9B39-0BAC3571049C}" v="56" dt="2021-10-28T15:07:14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25960-7211-4126-A1B0-4F0D0C9F3B5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C14588-9273-4128-A10A-F872DAD25BB5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1. </a:t>
          </a:r>
          <a:r>
            <a:rPr lang="en-US" dirty="0" err="1">
              <a:latin typeface="Calibri Light" panose="020F0302020204030204"/>
            </a:rPr>
            <a:t>Cilj</a:t>
          </a:r>
          <a:r>
            <a:rPr lang="en-US" dirty="0"/>
            <a:t> </a:t>
          </a:r>
          <a:r>
            <a:rPr lang="en-US" dirty="0" err="1"/>
            <a:t>projekta</a:t>
          </a:r>
          <a:endParaRPr lang="en-US" dirty="0"/>
        </a:p>
      </dgm:t>
    </dgm:pt>
    <dgm:pt modelId="{23D9B439-F4AC-4F7A-B9B1-773800FF1349}" type="parTrans" cxnId="{CCCA1A87-60A0-41D2-B0EA-8291A920E3C6}">
      <dgm:prSet/>
      <dgm:spPr/>
      <dgm:t>
        <a:bodyPr/>
        <a:lstStyle/>
        <a:p>
          <a:endParaRPr lang="en-US"/>
        </a:p>
      </dgm:t>
    </dgm:pt>
    <dgm:pt modelId="{8AE82237-3CD1-46D6-85A1-287BDE6A2E6E}" type="sibTrans" cxnId="{CCCA1A87-60A0-41D2-B0EA-8291A920E3C6}">
      <dgm:prSet/>
      <dgm:spPr/>
      <dgm:t>
        <a:bodyPr/>
        <a:lstStyle/>
        <a:p>
          <a:endParaRPr lang="en-US"/>
        </a:p>
      </dgm:t>
    </dgm:pt>
    <dgm:pt modelId="{1A74F19E-3D71-47E9-89D9-F95D99E4ECB8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2. </a:t>
          </a:r>
          <a:r>
            <a:rPr lang="en-US" dirty="0" err="1">
              <a:latin typeface="Calibri Light" panose="020F0302020204030204"/>
            </a:rPr>
            <a:t>Istraživačko</a:t>
          </a:r>
          <a:r>
            <a:rPr lang="en-US" dirty="0"/>
            <a:t> </a:t>
          </a:r>
          <a:r>
            <a:rPr lang="en-US" dirty="0" err="1"/>
            <a:t>pitanje</a:t>
          </a:r>
          <a:endParaRPr lang="en-US" dirty="0"/>
        </a:p>
      </dgm:t>
    </dgm:pt>
    <dgm:pt modelId="{03D6ADB1-91B4-48FA-8B37-7917B30B94E3}" type="parTrans" cxnId="{5F155C53-CA67-4E1E-B14D-06044F5DC259}">
      <dgm:prSet/>
      <dgm:spPr/>
      <dgm:t>
        <a:bodyPr/>
        <a:lstStyle/>
        <a:p>
          <a:endParaRPr lang="en-US"/>
        </a:p>
      </dgm:t>
    </dgm:pt>
    <dgm:pt modelId="{88213451-CBCB-4F57-991B-3C658F29C8AF}" type="sibTrans" cxnId="{5F155C53-CA67-4E1E-B14D-06044F5DC259}">
      <dgm:prSet/>
      <dgm:spPr/>
      <dgm:t>
        <a:bodyPr/>
        <a:lstStyle/>
        <a:p>
          <a:endParaRPr lang="en-US"/>
        </a:p>
      </dgm:t>
    </dgm:pt>
    <dgm:pt modelId="{53823E4F-4CA2-442F-8174-BD9EE0A03FBD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3. </a:t>
          </a:r>
          <a:r>
            <a:rPr lang="en-US" dirty="0" err="1"/>
            <a:t>Tijek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opis</a:t>
          </a:r>
          <a:r>
            <a:rPr lang="en-US" dirty="0"/>
            <a:t> </a:t>
          </a:r>
          <a:r>
            <a:rPr lang="en-US" dirty="0" err="1"/>
            <a:t>pokusa</a:t>
          </a:r>
          <a:endParaRPr lang="en-US" dirty="0"/>
        </a:p>
      </dgm:t>
    </dgm:pt>
    <dgm:pt modelId="{810AE887-41E3-4CF2-AB92-71E9CA17893D}" type="parTrans" cxnId="{8D3EF149-BB0C-493B-9743-0025B07D2FF7}">
      <dgm:prSet/>
      <dgm:spPr/>
      <dgm:t>
        <a:bodyPr/>
        <a:lstStyle/>
        <a:p>
          <a:endParaRPr lang="en-US"/>
        </a:p>
      </dgm:t>
    </dgm:pt>
    <dgm:pt modelId="{DFCD1FDE-4484-4120-B5C8-B870B2483A95}" type="sibTrans" cxnId="{8D3EF149-BB0C-493B-9743-0025B07D2FF7}">
      <dgm:prSet/>
      <dgm:spPr/>
      <dgm:t>
        <a:bodyPr/>
        <a:lstStyle/>
        <a:p>
          <a:endParaRPr lang="en-US"/>
        </a:p>
      </dgm:t>
    </dgm:pt>
    <dgm:pt modelId="{9EB1C843-F2C8-4A43-AA7D-0506BACEAECC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4. </a:t>
          </a:r>
          <a:r>
            <a:rPr lang="en-US" dirty="0" err="1">
              <a:latin typeface="Calibri Light" panose="020F0302020204030204"/>
            </a:rPr>
            <a:t>Odgovori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pitanja</a:t>
          </a:r>
          <a:endParaRPr lang="en-US" dirty="0"/>
        </a:p>
      </dgm:t>
    </dgm:pt>
    <dgm:pt modelId="{9A09665A-C6C4-48A1-B985-CE89C3A19AFF}" type="parTrans" cxnId="{BA01F8DB-D73A-42FC-A7CD-6D9AA8A19090}">
      <dgm:prSet/>
      <dgm:spPr/>
      <dgm:t>
        <a:bodyPr/>
        <a:lstStyle/>
        <a:p>
          <a:endParaRPr lang="en-US"/>
        </a:p>
      </dgm:t>
    </dgm:pt>
    <dgm:pt modelId="{451B25D4-C4AB-42E0-978D-8DB256F81922}" type="sibTrans" cxnId="{BA01F8DB-D73A-42FC-A7CD-6D9AA8A19090}">
      <dgm:prSet/>
      <dgm:spPr/>
      <dgm:t>
        <a:bodyPr/>
        <a:lstStyle/>
        <a:p>
          <a:endParaRPr lang="en-US"/>
        </a:p>
      </dgm:t>
    </dgm:pt>
    <dgm:pt modelId="{4C35C7A2-4E96-4E9F-BD64-B67183263875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5. </a:t>
          </a:r>
          <a:r>
            <a:rPr lang="en-US" dirty="0" err="1">
              <a:latin typeface="Calibri Light" panose="020F0302020204030204"/>
            </a:rPr>
            <a:t>Odgovor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istraživačko</a:t>
          </a:r>
          <a:r>
            <a:rPr lang="en-US" dirty="0"/>
            <a:t> </a:t>
          </a:r>
          <a:r>
            <a:rPr lang="en-US" dirty="0" err="1"/>
            <a:t>pitanje</a:t>
          </a:r>
          <a:endParaRPr lang="en-US" dirty="0"/>
        </a:p>
      </dgm:t>
    </dgm:pt>
    <dgm:pt modelId="{2C8CFA0B-BD31-4927-BC11-B6AE1D825804}" type="parTrans" cxnId="{D0DBE4EB-1EBC-4AE7-809E-033D3E3DCA38}">
      <dgm:prSet/>
      <dgm:spPr/>
      <dgm:t>
        <a:bodyPr/>
        <a:lstStyle/>
        <a:p>
          <a:endParaRPr lang="en-US"/>
        </a:p>
      </dgm:t>
    </dgm:pt>
    <dgm:pt modelId="{93632FC4-4A75-4E5C-8FD0-2303797BA229}" type="sibTrans" cxnId="{D0DBE4EB-1EBC-4AE7-809E-033D3E3DCA38}">
      <dgm:prSet/>
      <dgm:spPr/>
      <dgm:t>
        <a:bodyPr/>
        <a:lstStyle/>
        <a:p>
          <a:endParaRPr lang="en-US"/>
        </a:p>
      </dgm:t>
    </dgm:pt>
    <dgm:pt modelId="{D5B0ABBB-D775-4A21-BD80-4A2D1F0CE28E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6. Izvori </a:t>
          </a:r>
        </a:p>
      </dgm:t>
    </dgm:pt>
    <dgm:pt modelId="{C284D149-7853-4D9C-BF7D-ED76BF25355F}" type="parTrans" cxnId="{3D4F980A-5306-43A4-BC54-00D953DB108B}">
      <dgm:prSet/>
      <dgm:spPr/>
    </dgm:pt>
    <dgm:pt modelId="{1475E3AE-EB06-4335-8E1F-B4CD299A37D4}" type="sibTrans" cxnId="{3D4F980A-5306-43A4-BC54-00D953DB108B}">
      <dgm:prSet/>
      <dgm:spPr/>
    </dgm:pt>
    <dgm:pt modelId="{EE226ED5-EF0F-4705-8E26-D7103A3F0585}" type="pres">
      <dgm:prSet presAssocID="{B0A25960-7211-4126-A1B0-4F0D0C9F3B5F}" presName="linear" presStyleCnt="0">
        <dgm:presLayoutVars>
          <dgm:animLvl val="lvl"/>
          <dgm:resizeHandles val="exact"/>
        </dgm:presLayoutVars>
      </dgm:prSet>
      <dgm:spPr/>
    </dgm:pt>
    <dgm:pt modelId="{7D276657-2807-4D56-BDA1-3B9934B66118}" type="pres">
      <dgm:prSet presAssocID="{90C14588-9273-4128-A10A-F872DAD25BB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C49A81-8FB2-452E-92B1-03AA6FAFB779}" type="pres">
      <dgm:prSet presAssocID="{8AE82237-3CD1-46D6-85A1-287BDE6A2E6E}" presName="spacer" presStyleCnt="0"/>
      <dgm:spPr/>
    </dgm:pt>
    <dgm:pt modelId="{7CB5B8AB-1293-4E8F-BAC3-AF51412918E4}" type="pres">
      <dgm:prSet presAssocID="{1A74F19E-3D71-47E9-89D9-F95D99E4ECB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FB496DA-748C-45FE-B37D-51EFF5344907}" type="pres">
      <dgm:prSet presAssocID="{88213451-CBCB-4F57-991B-3C658F29C8AF}" presName="spacer" presStyleCnt="0"/>
      <dgm:spPr/>
    </dgm:pt>
    <dgm:pt modelId="{0F0EF983-56E3-43CA-BCF0-DA23DD90CC97}" type="pres">
      <dgm:prSet presAssocID="{53823E4F-4CA2-442F-8174-BD9EE0A03FB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AD50603-9C2D-43E6-8090-D6EC654D00C1}" type="pres">
      <dgm:prSet presAssocID="{DFCD1FDE-4484-4120-B5C8-B870B2483A95}" presName="spacer" presStyleCnt="0"/>
      <dgm:spPr/>
    </dgm:pt>
    <dgm:pt modelId="{34EA5630-1997-4F59-93DF-4C70EE37D006}" type="pres">
      <dgm:prSet presAssocID="{9EB1C843-F2C8-4A43-AA7D-0506BACEAEC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F23DA52-F7ED-4BA4-8ADF-93223C78B911}" type="pres">
      <dgm:prSet presAssocID="{451B25D4-C4AB-42E0-978D-8DB256F81922}" presName="spacer" presStyleCnt="0"/>
      <dgm:spPr/>
    </dgm:pt>
    <dgm:pt modelId="{088253FB-F799-4C76-B244-B31A45BF1013}" type="pres">
      <dgm:prSet presAssocID="{4C35C7A2-4E96-4E9F-BD64-B6718326387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6FB0A24-C361-414E-9E4E-21B52EBFD67F}" type="pres">
      <dgm:prSet presAssocID="{93632FC4-4A75-4E5C-8FD0-2303797BA229}" presName="spacer" presStyleCnt="0"/>
      <dgm:spPr/>
    </dgm:pt>
    <dgm:pt modelId="{8E678CC3-C7C3-4644-8843-84A2063A1447}" type="pres">
      <dgm:prSet presAssocID="{D5B0ABBB-D775-4A21-BD80-4A2D1F0CE28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D4F980A-5306-43A4-BC54-00D953DB108B}" srcId="{B0A25960-7211-4126-A1B0-4F0D0C9F3B5F}" destId="{D5B0ABBB-D775-4A21-BD80-4A2D1F0CE28E}" srcOrd="5" destOrd="0" parTransId="{C284D149-7853-4D9C-BF7D-ED76BF25355F}" sibTransId="{1475E3AE-EB06-4335-8E1F-B4CD299A37D4}"/>
    <dgm:cxn modelId="{11B90313-482A-4F08-AC49-7CBADAF3AD96}" type="presOf" srcId="{D5B0ABBB-D775-4A21-BD80-4A2D1F0CE28E}" destId="{8E678CC3-C7C3-4644-8843-84A2063A1447}" srcOrd="0" destOrd="0" presId="urn:microsoft.com/office/officeart/2005/8/layout/vList2"/>
    <dgm:cxn modelId="{635EE029-1585-4F6A-9310-67EF43220934}" type="presOf" srcId="{1A74F19E-3D71-47E9-89D9-F95D99E4ECB8}" destId="{7CB5B8AB-1293-4E8F-BAC3-AF51412918E4}" srcOrd="0" destOrd="0" presId="urn:microsoft.com/office/officeart/2005/8/layout/vList2"/>
    <dgm:cxn modelId="{2786DE3B-74C8-40B3-98D0-CB3B97D22482}" type="presOf" srcId="{B0A25960-7211-4126-A1B0-4F0D0C9F3B5F}" destId="{EE226ED5-EF0F-4705-8E26-D7103A3F0585}" srcOrd="0" destOrd="0" presId="urn:microsoft.com/office/officeart/2005/8/layout/vList2"/>
    <dgm:cxn modelId="{8D3EF149-BB0C-493B-9743-0025B07D2FF7}" srcId="{B0A25960-7211-4126-A1B0-4F0D0C9F3B5F}" destId="{53823E4F-4CA2-442F-8174-BD9EE0A03FBD}" srcOrd="2" destOrd="0" parTransId="{810AE887-41E3-4CF2-AB92-71E9CA17893D}" sibTransId="{DFCD1FDE-4484-4120-B5C8-B870B2483A95}"/>
    <dgm:cxn modelId="{5F155C53-CA67-4E1E-B14D-06044F5DC259}" srcId="{B0A25960-7211-4126-A1B0-4F0D0C9F3B5F}" destId="{1A74F19E-3D71-47E9-89D9-F95D99E4ECB8}" srcOrd="1" destOrd="0" parTransId="{03D6ADB1-91B4-48FA-8B37-7917B30B94E3}" sibTransId="{88213451-CBCB-4F57-991B-3C658F29C8AF}"/>
    <dgm:cxn modelId="{CCCA1A87-60A0-41D2-B0EA-8291A920E3C6}" srcId="{B0A25960-7211-4126-A1B0-4F0D0C9F3B5F}" destId="{90C14588-9273-4128-A10A-F872DAD25BB5}" srcOrd="0" destOrd="0" parTransId="{23D9B439-F4AC-4F7A-B9B1-773800FF1349}" sibTransId="{8AE82237-3CD1-46D6-85A1-287BDE6A2E6E}"/>
    <dgm:cxn modelId="{02DD0998-252E-4B83-8745-6F524B96A621}" type="presOf" srcId="{90C14588-9273-4128-A10A-F872DAD25BB5}" destId="{7D276657-2807-4D56-BDA1-3B9934B66118}" srcOrd="0" destOrd="0" presId="urn:microsoft.com/office/officeart/2005/8/layout/vList2"/>
    <dgm:cxn modelId="{88A522A0-9742-456F-B7ED-24E2ADD15EE2}" type="presOf" srcId="{53823E4F-4CA2-442F-8174-BD9EE0A03FBD}" destId="{0F0EF983-56E3-43CA-BCF0-DA23DD90CC97}" srcOrd="0" destOrd="0" presId="urn:microsoft.com/office/officeart/2005/8/layout/vList2"/>
    <dgm:cxn modelId="{7312BFB1-7EFA-463F-A50D-4B9873F41596}" type="presOf" srcId="{9EB1C843-F2C8-4A43-AA7D-0506BACEAECC}" destId="{34EA5630-1997-4F59-93DF-4C70EE37D006}" srcOrd="0" destOrd="0" presId="urn:microsoft.com/office/officeart/2005/8/layout/vList2"/>
    <dgm:cxn modelId="{A4C1F6B9-EB3D-4273-AF7B-6376DFA33145}" type="presOf" srcId="{4C35C7A2-4E96-4E9F-BD64-B67183263875}" destId="{088253FB-F799-4C76-B244-B31A45BF1013}" srcOrd="0" destOrd="0" presId="urn:microsoft.com/office/officeart/2005/8/layout/vList2"/>
    <dgm:cxn modelId="{BA01F8DB-D73A-42FC-A7CD-6D9AA8A19090}" srcId="{B0A25960-7211-4126-A1B0-4F0D0C9F3B5F}" destId="{9EB1C843-F2C8-4A43-AA7D-0506BACEAECC}" srcOrd="3" destOrd="0" parTransId="{9A09665A-C6C4-48A1-B985-CE89C3A19AFF}" sibTransId="{451B25D4-C4AB-42E0-978D-8DB256F81922}"/>
    <dgm:cxn modelId="{D0DBE4EB-1EBC-4AE7-809E-033D3E3DCA38}" srcId="{B0A25960-7211-4126-A1B0-4F0D0C9F3B5F}" destId="{4C35C7A2-4E96-4E9F-BD64-B67183263875}" srcOrd="4" destOrd="0" parTransId="{2C8CFA0B-BD31-4927-BC11-B6AE1D825804}" sibTransId="{93632FC4-4A75-4E5C-8FD0-2303797BA229}"/>
    <dgm:cxn modelId="{49A02912-AA24-4387-8F8C-8D2D9B36C37E}" type="presParOf" srcId="{EE226ED5-EF0F-4705-8E26-D7103A3F0585}" destId="{7D276657-2807-4D56-BDA1-3B9934B66118}" srcOrd="0" destOrd="0" presId="urn:microsoft.com/office/officeart/2005/8/layout/vList2"/>
    <dgm:cxn modelId="{D8EEEA05-7656-4B49-ADE1-9AC53A453E37}" type="presParOf" srcId="{EE226ED5-EF0F-4705-8E26-D7103A3F0585}" destId="{4DC49A81-8FB2-452E-92B1-03AA6FAFB779}" srcOrd="1" destOrd="0" presId="urn:microsoft.com/office/officeart/2005/8/layout/vList2"/>
    <dgm:cxn modelId="{80CB7D10-67D8-4A43-929C-AC46D834E2C5}" type="presParOf" srcId="{EE226ED5-EF0F-4705-8E26-D7103A3F0585}" destId="{7CB5B8AB-1293-4E8F-BAC3-AF51412918E4}" srcOrd="2" destOrd="0" presId="urn:microsoft.com/office/officeart/2005/8/layout/vList2"/>
    <dgm:cxn modelId="{1797FD91-9AA4-4579-B67A-E83A92F9D733}" type="presParOf" srcId="{EE226ED5-EF0F-4705-8E26-D7103A3F0585}" destId="{8FB496DA-748C-45FE-B37D-51EFF5344907}" srcOrd="3" destOrd="0" presId="urn:microsoft.com/office/officeart/2005/8/layout/vList2"/>
    <dgm:cxn modelId="{E7569E61-E99A-457C-9A74-D7FD84E0D61D}" type="presParOf" srcId="{EE226ED5-EF0F-4705-8E26-D7103A3F0585}" destId="{0F0EF983-56E3-43CA-BCF0-DA23DD90CC97}" srcOrd="4" destOrd="0" presId="urn:microsoft.com/office/officeart/2005/8/layout/vList2"/>
    <dgm:cxn modelId="{E28B49D1-4026-41E0-9748-DE01593C2A4F}" type="presParOf" srcId="{EE226ED5-EF0F-4705-8E26-D7103A3F0585}" destId="{8AD50603-9C2D-43E6-8090-D6EC654D00C1}" srcOrd="5" destOrd="0" presId="urn:microsoft.com/office/officeart/2005/8/layout/vList2"/>
    <dgm:cxn modelId="{4D358D93-EC8F-49DE-BD1F-2D8E7DCFE85B}" type="presParOf" srcId="{EE226ED5-EF0F-4705-8E26-D7103A3F0585}" destId="{34EA5630-1997-4F59-93DF-4C70EE37D006}" srcOrd="6" destOrd="0" presId="urn:microsoft.com/office/officeart/2005/8/layout/vList2"/>
    <dgm:cxn modelId="{4C57B29E-1D51-4C39-B6B5-434D1F5C4D9C}" type="presParOf" srcId="{EE226ED5-EF0F-4705-8E26-D7103A3F0585}" destId="{EF23DA52-F7ED-4BA4-8ADF-93223C78B911}" srcOrd="7" destOrd="0" presId="urn:microsoft.com/office/officeart/2005/8/layout/vList2"/>
    <dgm:cxn modelId="{65B7B6A2-ECF9-4721-BB66-F059C2511F0A}" type="presParOf" srcId="{EE226ED5-EF0F-4705-8E26-D7103A3F0585}" destId="{088253FB-F799-4C76-B244-B31A45BF1013}" srcOrd="8" destOrd="0" presId="urn:microsoft.com/office/officeart/2005/8/layout/vList2"/>
    <dgm:cxn modelId="{8BE16803-647C-49FB-95C4-60325BF76CA1}" type="presParOf" srcId="{EE226ED5-EF0F-4705-8E26-D7103A3F0585}" destId="{E6FB0A24-C361-414E-9E4E-21B52EBFD67F}" srcOrd="9" destOrd="0" presId="urn:microsoft.com/office/officeart/2005/8/layout/vList2"/>
    <dgm:cxn modelId="{BB29D048-0AEC-4D12-8A56-6687FCAD4CAB}" type="presParOf" srcId="{EE226ED5-EF0F-4705-8E26-D7103A3F0585}" destId="{8E678CC3-C7C3-4644-8843-84A2063A144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76657-2807-4D56-BDA1-3B9934B66118}">
      <dsp:nvSpPr>
        <dsp:cNvPr id="0" name=""/>
        <dsp:cNvSpPr/>
      </dsp:nvSpPr>
      <dsp:spPr>
        <a:xfrm>
          <a:off x="0" y="61073"/>
          <a:ext cx="626364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 panose="020F0302020204030204"/>
            </a:rPr>
            <a:t>1. </a:t>
          </a:r>
          <a:r>
            <a:rPr lang="en-US" sz="3400" kern="1200" dirty="0" err="1">
              <a:latin typeface="Calibri Light" panose="020F0302020204030204"/>
            </a:rPr>
            <a:t>Cilj</a:t>
          </a:r>
          <a:r>
            <a:rPr lang="en-US" sz="3400" kern="1200" dirty="0"/>
            <a:t> </a:t>
          </a:r>
          <a:r>
            <a:rPr lang="en-US" sz="3400" kern="1200" dirty="0" err="1"/>
            <a:t>projekta</a:t>
          </a:r>
          <a:endParaRPr lang="en-US" sz="3400" kern="1200" dirty="0"/>
        </a:p>
      </dsp:txBody>
      <dsp:txXfrm>
        <a:off x="39809" y="100882"/>
        <a:ext cx="6184022" cy="735872"/>
      </dsp:txXfrm>
    </dsp:sp>
    <dsp:sp modelId="{7CB5B8AB-1293-4E8F-BAC3-AF51412918E4}">
      <dsp:nvSpPr>
        <dsp:cNvPr id="0" name=""/>
        <dsp:cNvSpPr/>
      </dsp:nvSpPr>
      <dsp:spPr>
        <a:xfrm>
          <a:off x="0" y="974483"/>
          <a:ext cx="6263640" cy="81549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 panose="020F0302020204030204"/>
            </a:rPr>
            <a:t>2. </a:t>
          </a:r>
          <a:r>
            <a:rPr lang="en-US" sz="3400" kern="1200" dirty="0" err="1">
              <a:latin typeface="Calibri Light" panose="020F0302020204030204"/>
            </a:rPr>
            <a:t>Istraživačko</a:t>
          </a:r>
          <a:r>
            <a:rPr lang="en-US" sz="3400" kern="1200" dirty="0"/>
            <a:t> </a:t>
          </a:r>
          <a:r>
            <a:rPr lang="en-US" sz="3400" kern="1200" dirty="0" err="1"/>
            <a:t>pitanje</a:t>
          </a:r>
          <a:endParaRPr lang="en-US" sz="3400" kern="1200" dirty="0"/>
        </a:p>
      </dsp:txBody>
      <dsp:txXfrm>
        <a:off x="39809" y="1014292"/>
        <a:ext cx="6184022" cy="735872"/>
      </dsp:txXfrm>
    </dsp:sp>
    <dsp:sp modelId="{0F0EF983-56E3-43CA-BCF0-DA23DD90CC97}">
      <dsp:nvSpPr>
        <dsp:cNvPr id="0" name=""/>
        <dsp:cNvSpPr/>
      </dsp:nvSpPr>
      <dsp:spPr>
        <a:xfrm>
          <a:off x="0" y="1887893"/>
          <a:ext cx="6263640" cy="81549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 panose="020F0302020204030204"/>
            </a:rPr>
            <a:t>3. </a:t>
          </a:r>
          <a:r>
            <a:rPr lang="en-US" sz="3400" kern="1200" dirty="0" err="1"/>
            <a:t>Tijek</a:t>
          </a:r>
          <a:r>
            <a:rPr lang="en-US" sz="3400" kern="1200" dirty="0"/>
            <a:t> </a:t>
          </a:r>
          <a:r>
            <a:rPr lang="en-US" sz="3400" kern="1200" dirty="0" err="1"/>
            <a:t>rada</a:t>
          </a:r>
          <a:r>
            <a:rPr lang="en-US" sz="3400" kern="1200" dirty="0"/>
            <a:t> </a:t>
          </a:r>
          <a:r>
            <a:rPr lang="en-US" sz="3400" kern="1200" dirty="0" err="1"/>
            <a:t>i</a:t>
          </a:r>
          <a:r>
            <a:rPr lang="en-US" sz="3400" kern="1200" dirty="0"/>
            <a:t> </a:t>
          </a:r>
          <a:r>
            <a:rPr lang="en-US" sz="3400" kern="1200" dirty="0" err="1"/>
            <a:t>opis</a:t>
          </a:r>
          <a:r>
            <a:rPr lang="en-US" sz="3400" kern="1200" dirty="0"/>
            <a:t> </a:t>
          </a:r>
          <a:r>
            <a:rPr lang="en-US" sz="3400" kern="1200" dirty="0" err="1"/>
            <a:t>pokusa</a:t>
          </a:r>
          <a:endParaRPr lang="en-US" sz="3400" kern="1200" dirty="0"/>
        </a:p>
      </dsp:txBody>
      <dsp:txXfrm>
        <a:off x="39809" y="1927702"/>
        <a:ext cx="6184022" cy="735872"/>
      </dsp:txXfrm>
    </dsp:sp>
    <dsp:sp modelId="{34EA5630-1997-4F59-93DF-4C70EE37D006}">
      <dsp:nvSpPr>
        <dsp:cNvPr id="0" name=""/>
        <dsp:cNvSpPr/>
      </dsp:nvSpPr>
      <dsp:spPr>
        <a:xfrm>
          <a:off x="0" y="2801303"/>
          <a:ext cx="6263640" cy="81549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 panose="020F0302020204030204"/>
            </a:rPr>
            <a:t>4. </a:t>
          </a:r>
          <a:r>
            <a:rPr lang="en-US" sz="3400" kern="1200" dirty="0" err="1">
              <a:latin typeface="Calibri Light" panose="020F0302020204030204"/>
            </a:rPr>
            <a:t>Odgovori</a:t>
          </a:r>
          <a:r>
            <a:rPr lang="en-US" sz="3400" kern="1200" dirty="0"/>
            <a:t> </a:t>
          </a:r>
          <a:r>
            <a:rPr lang="en-US" sz="3400" kern="1200" dirty="0" err="1"/>
            <a:t>na</a:t>
          </a:r>
          <a:r>
            <a:rPr lang="en-US" sz="3400" kern="1200" dirty="0"/>
            <a:t> </a:t>
          </a:r>
          <a:r>
            <a:rPr lang="en-US" sz="3400" kern="1200" dirty="0" err="1"/>
            <a:t>pitanja</a:t>
          </a:r>
          <a:endParaRPr lang="en-US" sz="3400" kern="1200" dirty="0"/>
        </a:p>
      </dsp:txBody>
      <dsp:txXfrm>
        <a:off x="39809" y="2841112"/>
        <a:ext cx="6184022" cy="735872"/>
      </dsp:txXfrm>
    </dsp:sp>
    <dsp:sp modelId="{088253FB-F799-4C76-B244-B31A45BF1013}">
      <dsp:nvSpPr>
        <dsp:cNvPr id="0" name=""/>
        <dsp:cNvSpPr/>
      </dsp:nvSpPr>
      <dsp:spPr>
        <a:xfrm>
          <a:off x="0" y="3714714"/>
          <a:ext cx="6263640" cy="81549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 panose="020F0302020204030204"/>
            </a:rPr>
            <a:t>5. </a:t>
          </a:r>
          <a:r>
            <a:rPr lang="en-US" sz="3400" kern="1200" dirty="0" err="1">
              <a:latin typeface="Calibri Light" panose="020F0302020204030204"/>
            </a:rPr>
            <a:t>Odgovor</a:t>
          </a:r>
          <a:r>
            <a:rPr lang="en-US" sz="3400" kern="1200" dirty="0"/>
            <a:t> </a:t>
          </a:r>
          <a:r>
            <a:rPr lang="en-US" sz="3400" kern="1200" dirty="0" err="1"/>
            <a:t>na</a:t>
          </a:r>
          <a:r>
            <a:rPr lang="en-US" sz="3400" kern="1200" dirty="0"/>
            <a:t> </a:t>
          </a:r>
          <a:r>
            <a:rPr lang="en-US" sz="3400" kern="1200" dirty="0" err="1"/>
            <a:t>istraživačko</a:t>
          </a:r>
          <a:r>
            <a:rPr lang="en-US" sz="3400" kern="1200" dirty="0"/>
            <a:t> </a:t>
          </a:r>
          <a:r>
            <a:rPr lang="en-US" sz="3400" kern="1200" dirty="0" err="1"/>
            <a:t>pitanje</a:t>
          </a:r>
          <a:endParaRPr lang="en-US" sz="3400" kern="1200" dirty="0"/>
        </a:p>
      </dsp:txBody>
      <dsp:txXfrm>
        <a:off x="39809" y="3754523"/>
        <a:ext cx="6184022" cy="735872"/>
      </dsp:txXfrm>
    </dsp:sp>
    <dsp:sp modelId="{8E678CC3-C7C3-4644-8843-84A2063A1447}">
      <dsp:nvSpPr>
        <dsp:cNvPr id="0" name=""/>
        <dsp:cNvSpPr/>
      </dsp:nvSpPr>
      <dsp:spPr>
        <a:xfrm>
          <a:off x="0" y="4628124"/>
          <a:ext cx="6263640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 panose="020F0302020204030204"/>
            </a:rPr>
            <a:t>6. Izvori </a:t>
          </a:r>
        </a:p>
      </dsp:txBody>
      <dsp:txXfrm>
        <a:off x="39809" y="4667933"/>
        <a:ext cx="6184022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D-hePnJPI&amp;t=325s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regulator.hr/zanimljivosti/sto-je-biomasa-i-kako-se-koris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roklub.com/eko-proizvodnja/od-ostataka-iz-kuhinje-napravite-sami-prirodni-deterdzent-gnojivo-i-pesticid/59584/" TargetMode="External"/><Relationship Id="rId5" Type="http://schemas.openxmlformats.org/officeDocument/2006/relationships/hyperlink" Target="https://www.enciklopedija.hr/natuknica.aspx?id=1826" TargetMode="External"/><Relationship Id="rId4" Type="http://schemas.openxmlformats.org/officeDocument/2006/relationships/hyperlink" Target="https://www.ekoloji.com/hr/ekoloji/biyokutle-nedi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997" y="1352611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  <a:cs typeface="Calibri Light"/>
              </a:rPr>
              <a:t>Mini projekt – Otpad ili smeće, pitanje je sad!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600" dirty="0" err="1">
                <a:cs typeface="Calibri"/>
              </a:rPr>
              <a:t>Izradila</a:t>
            </a:r>
            <a:r>
              <a:rPr lang="en-US" sz="1600" dirty="0">
                <a:cs typeface="Calibri"/>
              </a:rPr>
              <a:t>: Dijana </a:t>
            </a:r>
            <a:r>
              <a:rPr lang="en-US" sz="1600" dirty="0" err="1">
                <a:cs typeface="Calibri"/>
              </a:rPr>
              <a:t>Andrašević</a:t>
            </a:r>
            <a:r>
              <a:rPr lang="en-US" sz="1600" dirty="0">
                <a:cs typeface="Calibri"/>
              </a:rPr>
              <a:t>, 2.a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CCC1-BD7F-43BB-A4C3-BF8BCFFD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Odgovori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pitanja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7CBD-5502-4614-83FA-E56E4D15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502"/>
            <a:ext cx="10055525" cy="3765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300" dirty="0">
                <a:cs typeface="Calibri"/>
              </a:rPr>
              <a:t>1. </a:t>
            </a:r>
            <a:r>
              <a:rPr lang="en-US" sz="2300" dirty="0" err="1">
                <a:cs typeface="Calibri"/>
              </a:rPr>
              <a:t>Biomasa</a:t>
            </a:r>
            <a:r>
              <a:rPr lang="en-US" sz="2300" dirty="0">
                <a:cs typeface="Calibri"/>
              </a:rPr>
              <a:t> je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organska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tvar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nastala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rastom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bilja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životinja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predstavlja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obnovljivi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izvor</a:t>
            </a:r>
            <a:r>
              <a:rPr lang="en-US" sz="2300" dirty="0">
                <a:ea typeface="+mn-lt"/>
                <a:cs typeface="+mn-lt"/>
              </a:rPr>
              <a:t> </a:t>
            </a:r>
            <a:r>
              <a:rPr lang="en-US" sz="2300" dirty="0" err="1">
                <a:ea typeface="+mn-lt"/>
                <a:cs typeface="+mn-lt"/>
              </a:rPr>
              <a:t>energije</a:t>
            </a:r>
            <a:r>
              <a:rPr lang="en-US" sz="2300" dirty="0">
                <a:ea typeface="+mn-lt"/>
                <a:cs typeface="+mn-lt"/>
              </a:rPr>
              <a:t>. Vrste </a:t>
            </a:r>
            <a:r>
              <a:rPr lang="en-US" sz="2300" dirty="0" err="1">
                <a:ea typeface="+mn-lt"/>
                <a:cs typeface="+mn-lt"/>
              </a:rPr>
              <a:t>biomase</a:t>
            </a:r>
            <a:r>
              <a:rPr lang="en-US" sz="2300" dirty="0">
                <a:ea typeface="+mn-lt"/>
                <a:cs typeface="+mn-lt"/>
              </a:rPr>
              <a:t>: </a:t>
            </a:r>
            <a:r>
              <a:rPr lang="en-US" sz="2300" dirty="0" err="1">
                <a:ea typeface="+mn-lt"/>
                <a:cs typeface="+mn-lt"/>
              </a:rPr>
              <a:t>drvna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biomasa</a:t>
            </a:r>
            <a:r>
              <a:rPr lang="en-US" sz="2300" dirty="0">
                <a:ea typeface="+mn-lt"/>
                <a:cs typeface="+mn-lt"/>
              </a:rPr>
              <a:t>, </a:t>
            </a:r>
            <a:r>
              <a:rPr lang="en-US" sz="2300" dirty="0" err="1">
                <a:ea typeface="+mn-lt"/>
                <a:cs typeface="+mn-lt"/>
              </a:rPr>
              <a:t>ostaci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iz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poljoprivrede</a:t>
            </a:r>
            <a:r>
              <a:rPr lang="en-US" sz="2300" dirty="0">
                <a:ea typeface="+mn-lt"/>
                <a:cs typeface="+mn-lt"/>
              </a:rPr>
              <a:t>, </a:t>
            </a:r>
            <a:r>
              <a:rPr lang="en-US" sz="2300" dirty="0" err="1">
                <a:ea typeface="+mn-lt"/>
                <a:cs typeface="+mn-lt"/>
              </a:rPr>
              <a:t>životinjski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otpad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biomasa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iz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otpada</a:t>
            </a:r>
            <a:r>
              <a:rPr lang="en-US" sz="2300" dirty="0">
                <a:ea typeface="+mn-lt"/>
                <a:cs typeface="+mn-lt"/>
              </a:rPr>
              <a:t>.</a:t>
            </a:r>
            <a:endParaRPr lang="en-US" sz="2300">
              <a:ea typeface="+mn-lt"/>
              <a:cs typeface="+mn-lt"/>
            </a:endParaRP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cs typeface="Calibri"/>
              </a:rPr>
              <a:t>2. </a:t>
            </a:r>
            <a:r>
              <a:rPr lang="en-US" sz="2300" dirty="0" err="1">
                <a:ea typeface="+mn-lt"/>
                <a:cs typeface="+mn-lt"/>
              </a:rPr>
              <a:t>Glavna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sirovina</a:t>
            </a:r>
            <a:r>
              <a:rPr lang="en-US" sz="2300" dirty="0">
                <a:ea typeface="+mn-lt"/>
                <a:cs typeface="+mn-lt"/>
              </a:rPr>
              <a:t> za </a:t>
            </a:r>
            <a:r>
              <a:rPr lang="en-US" sz="2300" dirty="0" err="1">
                <a:ea typeface="+mn-lt"/>
                <a:cs typeface="+mn-lt"/>
              </a:rPr>
              <a:t>proizvodnju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plastičnih</a:t>
            </a:r>
            <a:r>
              <a:rPr lang="en-US" sz="2300" dirty="0">
                <a:ea typeface="+mn-lt"/>
                <a:cs typeface="+mn-lt"/>
              </a:rPr>
              <a:t> masa je </a:t>
            </a:r>
            <a:r>
              <a:rPr lang="en-US" sz="2300" dirty="0" err="1">
                <a:ea typeface="+mn-lt"/>
                <a:cs typeface="+mn-lt"/>
              </a:rPr>
              <a:t>neobnovljiv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izvor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energije</a:t>
            </a:r>
            <a:r>
              <a:rPr lang="en-US" sz="2300" dirty="0">
                <a:ea typeface="+mn-lt"/>
                <a:cs typeface="+mn-lt"/>
              </a:rPr>
              <a:t> -  </a:t>
            </a:r>
            <a:r>
              <a:rPr lang="en-US" sz="2300" dirty="0" err="1">
                <a:ea typeface="+mn-lt"/>
                <a:cs typeface="+mn-lt"/>
              </a:rPr>
              <a:t>nafta</a:t>
            </a:r>
            <a:r>
              <a:rPr lang="en-US" sz="2300" dirty="0">
                <a:ea typeface="+mn-lt"/>
                <a:cs typeface="+mn-lt"/>
              </a:rPr>
              <a:t>. </a:t>
            </a:r>
            <a:r>
              <a:rPr lang="en-US" sz="2300" dirty="0" err="1">
                <a:ea typeface="+mn-lt"/>
                <a:cs typeface="+mn-lt"/>
              </a:rPr>
              <a:t>Plastika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ima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veliki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nedostatak</a:t>
            </a:r>
            <a:r>
              <a:rPr lang="en-US" sz="2300" dirty="0">
                <a:ea typeface="+mn-lt"/>
                <a:cs typeface="+mn-lt"/>
              </a:rPr>
              <a:t>, a to je </a:t>
            </a:r>
            <a:r>
              <a:rPr lang="en-US" sz="2300" dirty="0" err="1">
                <a:ea typeface="+mn-lt"/>
                <a:cs typeface="+mn-lt"/>
              </a:rPr>
              <a:t>njezina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biološka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nerazgradivost</a:t>
            </a:r>
            <a:r>
              <a:rPr lang="en-US" sz="2300" dirty="0">
                <a:ea typeface="+mn-lt"/>
                <a:cs typeface="+mn-lt"/>
              </a:rPr>
              <a:t>. </a:t>
            </a:r>
            <a:r>
              <a:rPr lang="en-US" sz="2300" dirty="0" err="1">
                <a:ea typeface="+mn-lt"/>
                <a:cs typeface="+mn-lt"/>
              </a:rPr>
              <a:t>Nekontroliranim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spaljivanjem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plastike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razvijaju</a:t>
            </a:r>
            <a:r>
              <a:rPr lang="en-US" sz="2300" dirty="0">
                <a:ea typeface="+mn-lt"/>
                <a:cs typeface="+mn-lt"/>
              </a:rPr>
              <a:t> se </a:t>
            </a:r>
            <a:r>
              <a:rPr lang="en-US" sz="2300" dirty="0" err="1">
                <a:ea typeface="+mn-lt"/>
                <a:cs typeface="+mn-lt"/>
              </a:rPr>
              <a:t>otrovni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plinovi</a:t>
            </a:r>
            <a:r>
              <a:rPr lang="en-US" sz="2300" dirty="0">
                <a:ea typeface="+mn-lt"/>
                <a:cs typeface="+mn-lt"/>
              </a:rPr>
              <a:t> koji </a:t>
            </a:r>
            <a:r>
              <a:rPr lang="en-US" sz="2300" dirty="0" err="1">
                <a:ea typeface="+mn-lt"/>
                <a:cs typeface="+mn-lt"/>
              </a:rPr>
              <a:t>zagađuju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atmosferu</a:t>
            </a:r>
            <a:r>
              <a:rPr lang="en-US" sz="2300" dirty="0">
                <a:ea typeface="+mn-lt"/>
                <a:cs typeface="+mn-lt"/>
              </a:rPr>
              <a:t>, </a:t>
            </a:r>
            <a:r>
              <a:rPr lang="en-US" sz="2300" dirty="0" err="1">
                <a:ea typeface="+mn-lt"/>
                <a:cs typeface="+mn-lt"/>
              </a:rPr>
              <a:t>dok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biomasa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nema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prevelikog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negativnog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utjecaja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okoliš</a:t>
            </a:r>
            <a:r>
              <a:rPr lang="en-US" sz="23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endParaRPr lang="en-US" sz="2300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6A7CF-6583-4EF4-B07A-968E704F994F}"/>
              </a:ext>
            </a:extLst>
          </p:cNvPr>
          <p:cNvCxnSpPr/>
          <p:nvPr/>
        </p:nvCxnSpPr>
        <p:spPr>
          <a:xfrm>
            <a:off x="703772" y="1587979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59" descr="A picture containing text&#10;&#10;Description automatically generated">
            <a:extLst>
              <a:ext uri="{FF2B5EF4-FFF2-40B4-BE49-F238E27FC236}">
                <a16:creationId xmlns:a16="http://schemas.microsoft.com/office/drawing/2014/main" id="{08613EB3-C577-452F-9362-DAB0D904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74008" y="756788"/>
            <a:ext cx="58695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8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1A72-51C2-4E35-8A91-BE948859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370"/>
            <a:ext cx="10515600" cy="4570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3. </a:t>
            </a:r>
            <a:endParaRPr lang="en-US">
              <a:cs typeface="Calibri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36A5D03-5B72-4E55-A141-954307994CB9}"/>
              </a:ext>
            </a:extLst>
          </p:cNvPr>
          <p:cNvSpPr/>
          <p:nvPr/>
        </p:nvSpPr>
        <p:spPr>
          <a:xfrm>
            <a:off x="1733909" y="2592956"/>
            <a:ext cx="4115518" cy="3687791"/>
          </a:xfrm>
          <a:prstGeom prst="flowChartConnector">
            <a:avLst/>
          </a:prstGeom>
          <a:solidFill>
            <a:srgbClr val="E8FCFF">
              <a:alpha val="50000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8B7D13C-829A-4A76-9BCC-2270198BEA7F}"/>
              </a:ext>
            </a:extLst>
          </p:cNvPr>
          <p:cNvSpPr/>
          <p:nvPr/>
        </p:nvSpPr>
        <p:spPr>
          <a:xfrm>
            <a:off x="5148532" y="2449181"/>
            <a:ext cx="4115518" cy="3687791"/>
          </a:xfrm>
          <a:prstGeom prst="flowChartConnector">
            <a:avLst/>
          </a:prstGeom>
          <a:solidFill>
            <a:srgbClr val="C7DBFF">
              <a:alpha val="50000"/>
            </a:srgb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E841-A7B0-4629-B233-B45A36A70683}"/>
              </a:ext>
            </a:extLst>
          </p:cNvPr>
          <p:cNvSpPr txBox="1"/>
          <p:nvPr/>
        </p:nvSpPr>
        <p:spPr>
          <a:xfrm>
            <a:off x="1528133" y="2254191"/>
            <a:ext cx="11688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biomase</a:t>
            </a:r>
            <a:endParaRPr lang="en-US" dirty="0" err="1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A931D-1D0E-4D4A-B07E-F072393D0659}"/>
              </a:ext>
            </a:extLst>
          </p:cNvPr>
          <p:cNvSpPr txBox="1"/>
          <p:nvPr/>
        </p:nvSpPr>
        <p:spPr>
          <a:xfrm>
            <a:off x="8418482" y="2124794"/>
            <a:ext cx="12443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Nedostatci</a:t>
            </a:r>
            <a:r>
              <a:rPr lang="en-US" dirty="0"/>
              <a:t> </a:t>
            </a:r>
            <a:r>
              <a:rPr lang="en-US" dirty="0" err="1"/>
              <a:t>biomase</a:t>
            </a:r>
            <a:endParaRPr lang="en-US" dirty="0" err="1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47DCA-1877-4372-8ABF-685129983FC0}"/>
              </a:ext>
            </a:extLst>
          </p:cNvPr>
          <p:cNvSpPr txBox="1"/>
          <p:nvPr/>
        </p:nvSpPr>
        <p:spPr>
          <a:xfrm>
            <a:off x="2418631" y="3058423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obnivljiv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izvor</a:t>
            </a:r>
          </a:p>
          <a:p>
            <a:r>
              <a:rPr lang="en-US" dirty="0" err="1">
                <a:ea typeface="+mn-lt"/>
                <a:cs typeface="+mn-lt"/>
              </a:rPr>
              <a:t>energije</a:t>
            </a:r>
          </a:p>
          <a:p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primjena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biomase</a:t>
            </a:r>
            <a:r>
              <a:rPr lang="en-US" dirty="0">
                <a:ea typeface="+mn-lt"/>
                <a:cs typeface="+mn-lt"/>
              </a:rPr>
              <a:t> u</a:t>
            </a:r>
            <a:endParaRPr lang="en-US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svrsi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smanjenja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stakleničkih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plinova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njihova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stabiliziranja</a:t>
            </a:r>
            <a:endParaRPr lang="en-US" dirty="0" err="1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koristi</a:t>
            </a:r>
            <a:r>
              <a:rPr lang="en-US" dirty="0">
                <a:ea typeface="+mn-lt"/>
                <a:cs typeface="+mn-lt"/>
              </a:rPr>
              <a:t> se u </a:t>
            </a:r>
            <a:r>
              <a:rPr lang="en-US" dirty="0" err="1">
                <a:ea typeface="+mn-lt"/>
                <a:cs typeface="+mn-lt"/>
              </a:rPr>
              <a:t>svom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izvornom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obliku</a:t>
            </a:r>
            <a:r>
              <a:rPr lang="en-US" dirty="0">
                <a:ea typeface="+mn-lt"/>
                <a:cs typeface="+mn-lt"/>
              </a:rPr>
              <a:t>, bez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dodatnih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procesiranja</a:t>
            </a:r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A8416-0B12-4DC3-AE4E-566F41C83B0E}"/>
              </a:ext>
            </a:extLst>
          </p:cNvPr>
          <p:cNvSpPr txBox="1"/>
          <p:nvPr/>
        </p:nvSpPr>
        <p:spPr>
          <a:xfrm>
            <a:off x="6184600" y="2971261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njezino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korištenje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može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doprinijeti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globalnom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zatopljenju</a:t>
            </a:r>
            <a:endParaRPr lang="en-US" dirty="0" err="1"/>
          </a:p>
          <a:p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pretjeranom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sječom</a:t>
            </a:r>
            <a:endParaRPr lang="en-US" dirty="0" err="1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drveća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dirty="0" err="1">
                <a:ea typeface="+mn-lt"/>
                <a:cs typeface="+mn-lt"/>
              </a:rPr>
              <a:t>nedovoljnom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sadnjom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novih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drveća</a:t>
            </a:r>
            <a:r>
              <a:rPr lang="en-US" dirty="0">
                <a:ea typeface="+mn-lt"/>
                <a:cs typeface="+mn-lt"/>
              </a:rPr>
              <a:t>,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može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uništi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prirodna</a:t>
            </a:r>
            <a:endParaRPr lang="en-US" dirty="0" err="1"/>
          </a:p>
          <a:p>
            <a:pPr algn="l"/>
            <a:r>
              <a:rPr lang="en-US" dirty="0" err="1">
                <a:ea typeface="+mn-lt"/>
                <a:cs typeface="+mn-lt"/>
              </a:rPr>
              <a:t>ravnoteža</a:t>
            </a:r>
            <a:endParaRPr lang="en-US" dirty="0" err="1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088F4A6-B8E4-4A36-ACA8-FEFAA7DECFDF}"/>
              </a:ext>
            </a:extLst>
          </p:cNvPr>
          <p:cNvSpPr txBox="1">
            <a:spLocks/>
          </p:cNvSpPr>
          <p:nvPr/>
        </p:nvSpPr>
        <p:spPr>
          <a:xfrm>
            <a:off x="762719" y="1350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Calibri Light"/>
              </a:rPr>
              <a:t>...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03769F-2C24-48BE-81A2-AC0A841CB163}"/>
              </a:ext>
            </a:extLst>
          </p:cNvPr>
          <p:cNvCxnSpPr/>
          <p:nvPr/>
        </p:nvCxnSpPr>
        <p:spPr>
          <a:xfrm>
            <a:off x="685800" y="1257300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59" descr="A picture containing text&#10;&#10;Description automatically generated">
            <a:extLst>
              <a:ext uri="{FF2B5EF4-FFF2-40B4-BE49-F238E27FC236}">
                <a16:creationId xmlns:a16="http://schemas.microsoft.com/office/drawing/2014/main" id="{0C8D63E8-F253-4933-B857-2A7E92EC7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81197" y="634580"/>
            <a:ext cx="58695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6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B6C2F-FC6B-4B6E-8758-7FA4E373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87" y="1732172"/>
            <a:ext cx="10846279" cy="44915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300" dirty="0">
                <a:cs typeface="Calibri"/>
              </a:rPr>
              <a:t>4. </a:t>
            </a:r>
            <a:r>
              <a:rPr lang="en-US" sz="2300" dirty="0" err="1">
                <a:cs typeface="Calibri"/>
              </a:rPr>
              <a:t>Glavni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proces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proizvodnje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bioplina</a:t>
            </a:r>
            <a:r>
              <a:rPr lang="en-US" sz="2300" dirty="0">
                <a:cs typeface="Calibri"/>
              </a:rPr>
              <a:t> je </a:t>
            </a:r>
            <a:r>
              <a:rPr lang="en-US" sz="2300" dirty="0" err="1">
                <a:cs typeface="Calibri"/>
              </a:rPr>
              <a:t>anaerobna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digestija</a:t>
            </a:r>
            <a:r>
              <a:rPr lang="en-US" sz="2300" dirty="0">
                <a:cs typeface="Calibri"/>
              </a:rPr>
              <a:t>. </a:t>
            </a:r>
            <a:r>
              <a:rPr lang="en-US" sz="2300" dirty="0" err="1">
                <a:cs typeface="Calibri"/>
              </a:rPr>
              <a:t>Bioplin</a:t>
            </a:r>
            <a:r>
              <a:rPr lang="en-US" sz="2300" dirty="0">
                <a:ea typeface="+mn-lt"/>
                <a:cs typeface="+mn-lt"/>
              </a:rPr>
              <a:t> se </a:t>
            </a:r>
            <a:r>
              <a:rPr lang="en-US" sz="2300" dirty="0" err="1">
                <a:ea typeface="+mn-lt"/>
                <a:cs typeface="+mn-lt"/>
              </a:rPr>
              <a:t>proizvodi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iz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poljoprivredne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biomase</a:t>
            </a:r>
            <a:r>
              <a:rPr lang="en-US" sz="2300" dirty="0">
                <a:ea typeface="+mn-lt"/>
                <a:cs typeface="+mn-lt"/>
              </a:rPr>
              <a:t>, </a:t>
            </a:r>
            <a:r>
              <a:rPr lang="en-US" sz="2300" dirty="0" err="1">
                <a:ea typeface="+mn-lt"/>
                <a:cs typeface="+mn-lt"/>
              </a:rPr>
              <a:t>otpada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iz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prehrambene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industrije</a:t>
            </a:r>
            <a:r>
              <a:rPr lang="en-US" sz="2300" dirty="0">
                <a:ea typeface="+mn-lt"/>
                <a:cs typeface="+mn-lt"/>
              </a:rPr>
              <a:t>, </a:t>
            </a:r>
            <a:r>
              <a:rPr lang="en-US" sz="2300" dirty="0" err="1">
                <a:ea typeface="+mn-lt"/>
                <a:cs typeface="+mn-lt"/>
              </a:rPr>
              <a:t>organskog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dijela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komunalnog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otpada</a:t>
            </a:r>
            <a:r>
              <a:rPr lang="en-US" sz="2300" dirty="0">
                <a:ea typeface="+mn-lt"/>
                <a:cs typeface="+mn-lt"/>
              </a:rPr>
              <a:t>... </a:t>
            </a: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cs typeface="Calibri"/>
              </a:rPr>
              <a:t>5. </a:t>
            </a:r>
            <a:r>
              <a:rPr lang="en-US" sz="2300" dirty="0" err="1">
                <a:cs typeface="Calibri"/>
              </a:rPr>
              <a:t>Šećer</a:t>
            </a:r>
            <a:r>
              <a:rPr lang="en-US" sz="2300" dirty="0">
                <a:cs typeface="Calibri"/>
              </a:rPr>
              <a:t> je </a:t>
            </a:r>
            <a:r>
              <a:rPr lang="en-US" sz="2300" dirty="0" err="1">
                <a:cs typeface="Calibri"/>
              </a:rPr>
              <a:t>kao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reaktant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značajan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zato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što</a:t>
            </a:r>
            <a:r>
              <a:rPr lang="en-US" sz="2300" dirty="0">
                <a:cs typeface="Calibri"/>
              </a:rPr>
              <a:t> je </a:t>
            </a:r>
            <a:r>
              <a:rPr lang="en-US" sz="2300" dirty="0" err="1">
                <a:cs typeface="Calibri"/>
              </a:rPr>
              <a:t>šećer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jedan</a:t>
            </a:r>
            <a:r>
              <a:rPr lang="en-US" sz="2300" dirty="0">
                <a:cs typeface="Calibri"/>
              </a:rPr>
              <a:t> od </a:t>
            </a:r>
            <a:r>
              <a:rPr lang="en-US" sz="2300" dirty="0" err="1">
                <a:cs typeface="Calibri"/>
              </a:rPr>
              <a:t>glavnih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izvora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energije</a:t>
            </a:r>
            <a:r>
              <a:rPr lang="en-US" sz="2300" dirty="0">
                <a:cs typeface="Calibri"/>
              </a:rPr>
              <a:t> u </a:t>
            </a:r>
            <a:r>
              <a:rPr lang="en-US" sz="2300" dirty="0" err="1">
                <a:cs typeface="Calibri"/>
              </a:rPr>
              <a:t>procesu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aerobmog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disanja</a:t>
            </a:r>
            <a:r>
              <a:rPr lang="en-US" sz="2300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cs typeface="Calibri"/>
              </a:rPr>
              <a:t>6. </a:t>
            </a:r>
            <a:r>
              <a:rPr lang="en-US" sz="2300" dirty="0" err="1">
                <a:ea typeface="+mn-lt"/>
                <a:cs typeface="+mn-lt"/>
              </a:rPr>
              <a:t>Procesom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alkoholne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fermentacije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ili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vrenja</a:t>
            </a:r>
            <a:r>
              <a:rPr lang="en-US" sz="2300" dirty="0">
                <a:ea typeface="+mn-lt"/>
                <a:cs typeface="+mn-lt"/>
              </a:rPr>
              <a:t>.</a:t>
            </a:r>
            <a:endParaRPr lang="en-US" sz="2300" dirty="0">
              <a:cs typeface="Calibri"/>
            </a:endParaRPr>
          </a:p>
          <a:p>
            <a:pPr>
              <a:buNone/>
            </a:pPr>
            <a:r>
              <a:rPr lang="en-US" sz="2300" dirty="0">
                <a:ea typeface="+mn-lt"/>
                <a:cs typeface="+mn-lt"/>
              </a:rPr>
              <a:t>C</a:t>
            </a:r>
            <a:r>
              <a:rPr lang="en-US" sz="2300" baseline="-25000" dirty="0">
                <a:ea typeface="+mn-lt"/>
                <a:cs typeface="+mn-lt"/>
              </a:rPr>
              <a:t>6</a:t>
            </a:r>
            <a:r>
              <a:rPr lang="en-US" sz="2300" dirty="0">
                <a:ea typeface="+mn-lt"/>
                <a:cs typeface="+mn-lt"/>
              </a:rPr>
              <a:t>H</a:t>
            </a:r>
            <a:r>
              <a:rPr lang="en-US" sz="2300" baseline="-25000" dirty="0">
                <a:ea typeface="+mn-lt"/>
                <a:cs typeface="+mn-lt"/>
              </a:rPr>
              <a:t>12</a:t>
            </a:r>
            <a:r>
              <a:rPr lang="en-US" sz="2300" dirty="0">
                <a:ea typeface="+mn-lt"/>
                <a:cs typeface="+mn-lt"/>
              </a:rPr>
              <a:t>O</a:t>
            </a:r>
            <a:r>
              <a:rPr lang="en-US" sz="2300" baseline="-25000" dirty="0">
                <a:ea typeface="+mn-lt"/>
                <a:cs typeface="+mn-lt"/>
              </a:rPr>
              <a:t>6</a:t>
            </a:r>
            <a:r>
              <a:rPr lang="en-US" sz="2300" dirty="0">
                <a:ea typeface="+mn-lt"/>
                <a:cs typeface="+mn-lt"/>
              </a:rPr>
              <a:t> → 2C</a:t>
            </a:r>
            <a:r>
              <a:rPr lang="en-US" sz="2300" baseline="-25000" dirty="0">
                <a:ea typeface="+mn-lt"/>
                <a:cs typeface="+mn-lt"/>
              </a:rPr>
              <a:t>2</a:t>
            </a:r>
            <a:r>
              <a:rPr lang="en-US" sz="2300" dirty="0">
                <a:ea typeface="+mn-lt"/>
                <a:cs typeface="+mn-lt"/>
              </a:rPr>
              <a:t>H</a:t>
            </a:r>
            <a:r>
              <a:rPr lang="en-US" sz="2300" baseline="-25000" dirty="0">
                <a:ea typeface="+mn-lt"/>
                <a:cs typeface="+mn-lt"/>
              </a:rPr>
              <a:t>5</a:t>
            </a:r>
            <a:r>
              <a:rPr lang="en-US" sz="2300" dirty="0">
                <a:ea typeface="+mn-lt"/>
                <a:cs typeface="+mn-lt"/>
              </a:rPr>
              <a:t>OH + 2CO</a:t>
            </a:r>
            <a:r>
              <a:rPr lang="en-US" sz="2300" baseline="-25000" dirty="0">
                <a:ea typeface="+mn-lt"/>
                <a:cs typeface="+mn-lt"/>
              </a:rPr>
              <a:t>2 </a:t>
            </a:r>
          </a:p>
          <a:p>
            <a:pPr>
              <a:buNone/>
            </a:pPr>
            <a:endParaRPr lang="en-US" sz="2300" baseline="-25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300" dirty="0">
                <a:cs typeface="Calibri" panose="020F0502020204030204"/>
              </a:rPr>
              <a:t>7. </a:t>
            </a:r>
            <a:r>
              <a:rPr lang="en-US" sz="2300" dirty="0">
                <a:ea typeface="+mn-lt"/>
                <a:cs typeface="+mn-lt"/>
              </a:rPr>
              <a:t>Voda u </a:t>
            </a:r>
            <a:r>
              <a:rPr lang="en-US" sz="2300" dirty="0" err="1">
                <a:ea typeface="+mn-lt"/>
                <a:cs typeface="+mn-lt"/>
              </a:rPr>
              <a:t>manjoj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plastičnoj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bočici</a:t>
            </a:r>
            <a:r>
              <a:rPr lang="en-US" sz="2300" dirty="0">
                <a:ea typeface="+mn-lt"/>
                <a:cs typeface="+mn-lt"/>
              </a:rPr>
              <a:t> bi se </a:t>
            </a:r>
            <a:r>
              <a:rPr lang="en-US" sz="2300" dirty="0" err="1">
                <a:ea typeface="+mn-lt"/>
                <a:cs typeface="+mn-lt"/>
              </a:rPr>
              <a:t>trebala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zamutit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zbog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stvaranja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barijevog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ili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kalcijevog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karbonata</a:t>
            </a:r>
            <a:r>
              <a:rPr lang="en-US" sz="2300" dirty="0">
                <a:ea typeface="+mn-lt"/>
                <a:cs typeface="+mn-lt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77ECC8-B766-45CB-A3E2-D1AB41C79575}"/>
              </a:ext>
            </a:extLst>
          </p:cNvPr>
          <p:cNvSpPr txBox="1">
            <a:spLocks/>
          </p:cNvSpPr>
          <p:nvPr/>
        </p:nvSpPr>
        <p:spPr>
          <a:xfrm>
            <a:off x="762719" y="1350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Calibri Light"/>
              </a:rPr>
              <a:t>...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E37CFA-6509-4DAB-8084-3EF023A5CE17}"/>
              </a:ext>
            </a:extLst>
          </p:cNvPr>
          <p:cNvCxnSpPr/>
          <p:nvPr/>
        </p:nvCxnSpPr>
        <p:spPr>
          <a:xfrm>
            <a:off x="685800" y="1257300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59" descr="A picture containing text&#10;&#10;Description automatically generated">
            <a:extLst>
              <a:ext uri="{FF2B5EF4-FFF2-40B4-BE49-F238E27FC236}">
                <a16:creationId xmlns:a16="http://schemas.microsoft.com/office/drawing/2014/main" id="{3C55D9B3-6F84-4681-B28C-20EB450F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81197" y="634580"/>
            <a:ext cx="58695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C419-23AB-4D64-B0A3-357208F4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26" y="1653098"/>
            <a:ext cx="10706100" cy="5224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300" dirty="0">
                <a:ea typeface="+mn-lt"/>
                <a:cs typeface="+mn-lt"/>
              </a:rPr>
              <a:t>8. pH </a:t>
            </a:r>
            <a:r>
              <a:rPr lang="en-US" sz="2300" dirty="0" err="1">
                <a:ea typeface="+mn-lt"/>
                <a:cs typeface="+mn-lt"/>
              </a:rPr>
              <a:t>otopine</a:t>
            </a:r>
            <a:r>
              <a:rPr lang="en-US" sz="2300" dirty="0">
                <a:ea typeface="+mn-lt"/>
                <a:cs typeface="+mn-lt"/>
              </a:rPr>
              <a:t> bi </a:t>
            </a:r>
            <a:r>
              <a:rPr lang="en-US" sz="2300" dirty="0" err="1">
                <a:ea typeface="+mn-lt"/>
                <a:cs typeface="+mn-lt"/>
              </a:rPr>
              <a:t>trebao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biti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manji</a:t>
            </a:r>
            <a:r>
              <a:rPr lang="en-US" sz="2300" dirty="0">
                <a:ea typeface="+mn-lt"/>
                <a:cs typeface="+mn-lt"/>
              </a:rPr>
              <a:t> od 7 </a:t>
            </a:r>
            <a:r>
              <a:rPr lang="en-US" sz="2300" dirty="0" err="1">
                <a:ea typeface="+mn-lt"/>
                <a:cs typeface="+mn-lt"/>
              </a:rPr>
              <a:t>i</a:t>
            </a:r>
            <a:r>
              <a:rPr lang="en-US" sz="2300" dirty="0">
                <a:ea typeface="+mn-lt"/>
                <a:cs typeface="+mn-lt"/>
              </a:rPr>
              <a:t> to </a:t>
            </a:r>
            <a:r>
              <a:rPr lang="en-US" sz="2300" dirty="0" err="1">
                <a:ea typeface="+mn-lt"/>
                <a:cs typeface="+mn-lt"/>
              </a:rPr>
              <a:t>nam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ukazuje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na</a:t>
            </a:r>
            <a:r>
              <a:rPr lang="en-US" sz="2300" dirty="0">
                <a:ea typeface="+mn-lt"/>
                <a:cs typeface="+mn-lt"/>
              </a:rPr>
              <a:t> to da je </a:t>
            </a:r>
            <a:r>
              <a:rPr lang="en-US" sz="2300" dirty="0" err="1">
                <a:ea typeface="+mn-lt"/>
                <a:cs typeface="+mn-lt"/>
              </a:rPr>
              <a:t>otopina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kisela</a:t>
            </a:r>
            <a:r>
              <a:rPr lang="en-US" sz="23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cs typeface="Calibri"/>
              </a:rPr>
              <a:t>9. </a:t>
            </a:r>
            <a:r>
              <a:rPr lang="en-US" sz="2300" dirty="0">
                <a:ea typeface="+mn-lt"/>
                <a:cs typeface="+mn-lt"/>
              </a:rPr>
              <a:t>Radi se o </a:t>
            </a:r>
            <a:r>
              <a:rPr lang="en-US" sz="2300" dirty="0" err="1">
                <a:ea typeface="+mn-lt"/>
                <a:cs typeface="+mn-lt"/>
              </a:rPr>
              <a:t>octenoj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kiselini</a:t>
            </a:r>
            <a:r>
              <a:rPr lang="en-US" sz="2300" dirty="0">
                <a:ea typeface="+mn-lt"/>
                <a:cs typeface="+mn-lt"/>
              </a:rPr>
              <a:t>, CH₃COOH.</a:t>
            </a:r>
            <a:endParaRPr lang="en-US"/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cs typeface="Calibri"/>
              </a:rPr>
              <a:t>10. </a:t>
            </a:r>
            <a:r>
              <a:rPr lang="en-US" sz="2300" dirty="0">
                <a:ea typeface="+mn-lt"/>
                <a:cs typeface="+mn-lt"/>
              </a:rPr>
              <a:t>Pokus se mora </a:t>
            </a:r>
            <a:r>
              <a:rPr lang="en-US" sz="2300" dirty="0" err="1">
                <a:ea typeface="+mn-lt"/>
                <a:cs typeface="+mn-lt"/>
              </a:rPr>
              <a:t>izvodit</a:t>
            </a:r>
            <a:r>
              <a:rPr lang="en-US" sz="2300" dirty="0">
                <a:ea typeface="+mn-lt"/>
                <a:cs typeface="+mn-lt"/>
              </a:rPr>
              <a:t> u </a:t>
            </a:r>
            <a:r>
              <a:rPr lang="en-US" sz="2300" dirty="0" err="1">
                <a:ea typeface="+mn-lt"/>
                <a:cs typeface="+mn-lt"/>
              </a:rPr>
              <a:t>plastičnoj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posudi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zato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što</a:t>
            </a:r>
            <a:r>
              <a:rPr lang="en-US" sz="2300" dirty="0">
                <a:ea typeface="+mn-lt"/>
                <a:cs typeface="+mn-lt"/>
              </a:rPr>
              <a:t> bi </a:t>
            </a:r>
            <a:r>
              <a:rPr lang="en-US" sz="2300" dirty="0" err="1">
                <a:ea typeface="+mn-lt"/>
                <a:cs typeface="+mn-lt"/>
              </a:rPr>
              <a:t>staklena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posuda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mogla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puknuti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zbog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pritiska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tijekom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fermentacije</a:t>
            </a:r>
            <a:r>
              <a:rPr lang="en-US" sz="2300" dirty="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cs typeface="Calibri"/>
              </a:rPr>
              <a:t>11. </a:t>
            </a:r>
            <a:r>
              <a:rPr lang="en-US" sz="2300" dirty="0" err="1">
                <a:ea typeface="+mn-lt"/>
                <a:cs typeface="+mn-lt"/>
              </a:rPr>
              <a:t>Posudu</a:t>
            </a:r>
            <a:r>
              <a:rPr lang="en-US" sz="2300" dirty="0">
                <a:ea typeface="+mn-lt"/>
                <a:cs typeface="+mn-lt"/>
              </a:rPr>
              <a:t> u </a:t>
            </a:r>
            <a:r>
              <a:rPr lang="en-US" sz="2300" dirty="0" err="1">
                <a:ea typeface="+mn-lt"/>
                <a:cs typeface="+mn-lt"/>
              </a:rPr>
              <a:t>kojoj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pokus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traje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ponekad</a:t>
            </a:r>
            <a:r>
              <a:rPr lang="en-US" sz="2300" dirty="0">
                <a:ea typeface="+mn-lt"/>
                <a:cs typeface="+mn-lt"/>
              </a:rPr>
              <a:t> je </a:t>
            </a:r>
            <a:r>
              <a:rPr lang="en-US" sz="2300" dirty="0" err="1">
                <a:ea typeface="+mn-lt"/>
                <a:cs typeface="+mn-lt"/>
              </a:rPr>
              <a:t>potrebno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otvarati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jer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na</a:t>
            </a:r>
            <a:r>
              <a:rPr lang="en-US" sz="2300" dirty="0">
                <a:ea typeface="+mn-lt"/>
                <a:cs typeface="+mn-lt"/>
              </a:rPr>
              <a:t> taj </a:t>
            </a:r>
            <a:r>
              <a:rPr lang="en-US" sz="2300" dirty="0" err="1">
                <a:ea typeface="+mn-lt"/>
                <a:cs typeface="+mn-lt"/>
              </a:rPr>
              <a:t>način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dostavljamo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svježi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kisik</a:t>
            </a:r>
            <a:r>
              <a:rPr lang="en-US" sz="2300" dirty="0">
                <a:ea typeface="+mn-lt"/>
                <a:cs typeface="+mn-lt"/>
              </a:rPr>
              <a:t> koji je </a:t>
            </a:r>
            <a:r>
              <a:rPr lang="en-US" sz="2300" dirty="0" err="1">
                <a:ea typeface="+mn-lt"/>
                <a:cs typeface="+mn-lt"/>
              </a:rPr>
              <a:t>potreban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enzimima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kako</a:t>
            </a:r>
            <a:r>
              <a:rPr lang="en-US" sz="2300" dirty="0">
                <a:ea typeface="+mn-lt"/>
                <a:cs typeface="+mn-lt"/>
              </a:rPr>
              <a:t> bi </a:t>
            </a:r>
            <a:r>
              <a:rPr lang="en-US" sz="2300" dirty="0" err="1">
                <a:ea typeface="+mn-lt"/>
                <a:cs typeface="+mn-lt"/>
              </a:rPr>
              <a:t>uspješno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fermentirali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mješavinu</a:t>
            </a:r>
            <a:r>
              <a:rPr lang="en-US" sz="2300" dirty="0">
                <a:ea typeface="+mn-lt"/>
                <a:cs typeface="+mn-lt"/>
              </a:rPr>
              <a:t> u </a:t>
            </a:r>
            <a:r>
              <a:rPr lang="en-US" sz="2300" dirty="0" err="1">
                <a:ea typeface="+mn-lt"/>
                <a:cs typeface="+mn-lt"/>
              </a:rPr>
              <a:t>boci</a:t>
            </a:r>
            <a:r>
              <a:rPr lang="en-US" sz="23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891CA3-8E44-4CF2-9698-D4223A62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7" y="3020059"/>
            <a:ext cx="4996851" cy="6525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E462EA-8FEB-43F2-B150-25B75C2FB7EB}"/>
              </a:ext>
            </a:extLst>
          </p:cNvPr>
          <p:cNvSpPr txBox="1">
            <a:spLocks/>
          </p:cNvSpPr>
          <p:nvPr/>
        </p:nvSpPr>
        <p:spPr>
          <a:xfrm>
            <a:off x="762719" y="1350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Calibri Light"/>
              </a:rPr>
              <a:t>...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C2BA9F-ADCF-4F58-864D-45CD9F5AD392}"/>
              </a:ext>
            </a:extLst>
          </p:cNvPr>
          <p:cNvCxnSpPr/>
          <p:nvPr/>
        </p:nvCxnSpPr>
        <p:spPr>
          <a:xfrm>
            <a:off x="685800" y="1257300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59" descr="A picture containing text&#10;&#10;Description automatically generated">
            <a:extLst>
              <a:ext uri="{FF2B5EF4-FFF2-40B4-BE49-F238E27FC236}">
                <a16:creationId xmlns:a16="http://schemas.microsoft.com/office/drawing/2014/main" id="{0659147E-4968-436F-B283-6E6E7B19C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81197" y="634580"/>
            <a:ext cx="58695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9724-CED5-4952-A2C6-7C5B2BB04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89" y="1746549"/>
            <a:ext cx="10641401" cy="4667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300" dirty="0">
                <a:ea typeface="+mn-lt"/>
                <a:cs typeface="+mn-lt"/>
              </a:rPr>
              <a:t>12. </a:t>
            </a:r>
            <a:r>
              <a:rPr lang="en-US" sz="2300" dirty="0" err="1">
                <a:ea typeface="+mn-lt"/>
                <a:cs typeface="+mn-lt"/>
              </a:rPr>
              <a:t>Posuda</a:t>
            </a:r>
            <a:r>
              <a:rPr lang="en-US" sz="2300" dirty="0">
                <a:ea typeface="+mn-lt"/>
                <a:cs typeface="+mn-lt"/>
              </a:rPr>
              <a:t> u </a:t>
            </a:r>
            <a:r>
              <a:rPr lang="en-US" sz="2300" dirty="0" err="1">
                <a:ea typeface="+mn-lt"/>
                <a:cs typeface="+mn-lt"/>
              </a:rPr>
              <a:t>kojoj</a:t>
            </a:r>
            <a:r>
              <a:rPr lang="en-US" sz="2300" dirty="0">
                <a:ea typeface="+mn-lt"/>
                <a:cs typeface="+mn-lt"/>
              </a:rPr>
              <a:t> se </a:t>
            </a:r>
            <a:r>
              <a:rPr lang="en-US" sz="2300" dirty="0" err="1">
                <a:ea typeface="+mn-lt"/>
                <a:cs typeface="+mn-lt"/>
              </a:rPr>
              <a:t>odvija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pokus</a:t>
            </a:r>
            <a:r>
              <a:rPr lang="en-US" sz="2300" dirty="0">
                <a:ea typeface="+mn-lt"/>
                <a:cs typeface="+mn-lt"/>
              </a:rPr>
              <a:t> se </a:t>
            </a:r>
            <a:r>
              <a:rPr lang="en-US" sz="2300" dirty="0" err="1">
                <a:ea typeface="+mn-lt"/>
                <a:cs typeface="+mn-lt"/>
              </a:rPr>
              <a:t>nakon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nekog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vremena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treba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zatvoriti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kako</a:t>
            </a:r>
            <a:r>
              <a:rPr lang="en-US" sz="2300" dirty="0">
                <a:ea typeface="+mn-lt"/>
                <a:cs typeface="+mn-lt"/>
              </a:rPr>
              <a:t> ne bi </a:t>
            </a:r>
            <a:r>
              <a:rPr lang="en-US" sz="2300" dirty="0" err="1">
                <a:ea typeface="+mn-lt"/>
                <a:cs typeface="+mn-lt"/>
              </a:rPr>
              <a:t>došlo</a:t>
            </a:r>
            <a:r>
              <a:rPr lang="en-US" sz="2300" dirty="0">
                <a:ea typeface="+mn-lt"/>
                <a:cs typeface="+mn-lt"/>
              </a:rPr>
              <a:t> do </a:t>
            </a:r>
            <a:r>
              <a:rPr lang="en-US" sz="2300" dirty="0" err="1">
                <a:ea typeface="+mn-lt"/>
                <a:cs typeface="+mn-lt"/>
              </a:rPr>
              <a:t>pojave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crvi</a:t>
            </a:r>
            <a:r>
              <a:rPr lang="en-US" sz="23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cs typeface="Calibri"/>
              </a:rPr>
              <a:t>13. </a:t>
            </a:r>
            <a:r>
              <a:rPr lang="en-US" sz="2300" dirty="0" err="1">
                <a:ea typeface="+mn-lt"/>
                <a:cs typeface="+mn-lt"/>
              </a:rPr>
              <a:t>Pripremljenu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otopinu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čuvamo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hladnom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tamnom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mjestu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iz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razloga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što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sastojci</a:t>
            </a:r>
            <a:r>
              <a:rPr lang="en-US" sz="2300" dirty="0">
                <a:ea typeface="+mn-lt"/>
                <a:cs typeface="+mn-lt"/>
              </a:rPr>
              <a:t> ne </a:t>
            </a:r>
            <a:r>
              <a:rPr lang="en-US" sz="2300" dirty="0" err="1">
                <a:ea typeface="+mn-lt"/>
                <a:cs typeface="+mn-lt"/>
              </a:rPr>
              <a:t>smiju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biti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izravno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izloženi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Suncu</a:t>
            </a:r>
            <a:r>
              <a:rPr lang="en-US" sz="2300" dirty="0">
                <a:ea typeface="+mn-lt"/>
                <a:cs typeface="+mn-lt"/>
              </a:rPr>
              <a:t>.</a:t>
            </a:r>
            <a:r>
              <a:rPr lang="en-US" sz="2300" dirty="0">
                <a:cs typeface="Calibri"/>
              </a:rPr>
              <a:t>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cs typeface="Calibri"/>
              </a:rPr>
              <a:t>14. </a:t>
            </a:r>
            <a:r>
              <a:rPr lang="en-US" sz="2300" dirty="0" err="1">
                <a:ea typeface="+mn-lt"/>
                <a:cs typeface="+mn-lt"/>
              </a:rPr>
              <a:t>Proteini</a:t>
            </a:r>
            <a:r>
              <a:rPr lang="en-US" sz="2300" dirty="0">
                <a:ea typeface="+mn-lt"/>
                <a:cs typeface="+mn-lt"/>
              </a:rPr>
              <a:t> koji u </a:t>
            </a:r>
            <a:r>
              <a:rPr lang="en-US" sz="2300" dirty="0" err="1">
                <a:ea typeface="+mn-lt"/>
                <a:cs typeface="+mn-lt"/>
              </a:rPr>
              <a:t>živim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organizmima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ubrzavaju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kemijske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reakcije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</a:t>
            </a:r>
            <a:r>
              <a:rPr lang="en-US" sz="2300" dirty="0">
                <a:ea typeface="+mn-lt"/>
                <a:cs typeface="+mn-lt"/>
              </a:rPr>
              <a:t> koji </a:t>
            </a:r>
            <a:r>
              <a:rPr lang="en-US" sz="2300" dirty="0" err="1">
                <a:ea typeface="+mn-lt"/>
                <a:cs typeface="+mn-lt"/>
              </a:rPr>
              <a:t>su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najzaslužniji</a:t>
            </a:r>
            <a:r>
              <a:rPr lang="en-US" sz="2300" dirty="0">
                <a:ea typeface="+mn-lt"/>
                <a:cs typeface="+mn-lt"/>
              </a:rPr>
              <a:t> za </a:t>
            </a:r>
            <a:r>
              <a:rPr lang="en-US" sz="2300" dirty="0" err="1">
                <a:ea typeface="+mn-lt"/>
                <a:cs typeface="+mn-lt"/>
              </a:rPr>
              <a:t>stvaranje</a:t>
            </a:r>
            <a:r>
              <a:rPr lang="en-US" sz="2300" dirty="0">
                <a:ea typeface="+mn-lt"/>
                <a:cs typeface="+mn-lt"/>
              </a:rPr>
              <a:t> „</a:t>
            </a:r>
            <a:r>
              <a:rPr lang="en-US" sz="2300" dirty="0" err="1">
                <a:ea typeface="+mn-lt"/>
                <a:cs typeface="+mn-lt"/>
              </a:rPr>
              <a:t>čudotvorne</a:t>
            </a:r>
            <a:r>
              <a:rPr lang="en-US" sz="2300" dirty="0">
                <a:ea typeface="+mn-lt"/>
                <a:cs typeface="+mn-lt"/>
              </a:rPr>
              <a:t>” </a:t>
            </a:r>
            <a:r>
              <a:rPr lang="en-US" sz="2300" dirty="0" err="1">
                <a:ea typeface="+mn-lt"/>
                <a:cs typeface="+mn-lt"/>
              </a:rPr>
              <a:t>otopine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su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enzimi</a:t>
            </a:r>
            <a:r>
              <a:rPr lang="en-US" sz="23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cs typeface="Calibri"/>
              </a:rPr>
              <a:t>15. </a:t>
            </a:r>
            <a:r>
              <a:rPr lang="en-US" sz="2300" dirty="0" err="1">
                <a:ea typeface="+mn-lt"/>
                <a:cs typeface="+mn-lt"/>
              </a:rPr>
              <a:t>Kvasci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su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jednostanične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gljive</a:t>
            </a:r>
            <a:r>
              <a:rPr lang="en-US" sz="2300" dirty="0">
                <a:ea typeface="+mn-lt"/>
                <a:cs typeface="+mn-lt"/>
              </a:rPr>
              <a:t> </a:t>
            </a:r>
            <a:r>
              <a:rPr lang="en-US" sz="2300" dirty="0" err="1">
                <a:ea typeface="+mn-lt"/>
                <a:cs typeface="+mn-lt"/>
              </a:rPr>
              <a:t>zaslužne</a:t>
            </a:r>
            <a:r>
              <a:rPr lang="en-US" sz="2300" dirty="0">
                <a:ea typeface="+mn-lt"/>
                <a:cs typeface="+mn-lt"/>
              </a:rPr>
              <a:t> za </a:t>
            </a:r>
            <a:r>
              <a:rPr lang="en-US" sz="2300" dirty="0" err="1">
                <a:ea typeface="+mn-lt"/>
                <a:cs typeface="+mn-lt"/>
              </a:rPr>
              <a:t>stvaranje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tvari</a:t>
            </a:r>
            <a:r>
              <a:rPr lang="en-US" sz="2300" dirty="0">
                <a:ea typeface="+mn-lt"/>
                <a:cs typeface="+mn-lt"/>
              </a:rPr>
              <a:t> </a:t>
            </a:r>
            <a:r>
              <a:rPr lang="en-US" sz="2300" dirty="0" err="1">
                <a:ea typeface="+mn-lt"/>
                <a:cs typeface="+mn-lt"/>
              </a:rPr>
              <a:t>najzaslužnijih</a:t>
            </a:r>
            <a:r>
              <a:rPr lang="en-US" sz="2300" dirty="0">
                <a:ea typeface="+mn-lt"/>
                <a:cs typeface="+mn-lt"/>
              </a:rPr>
              <a:t> za „</a:t>
            </a:r>
            <a:r>
              <a:rPr lang="en-US" sz="2300" dirty="0" err="1">
                <a:ea typeface="+mn-lt"/>
                <a:cs typeface="+mn-lt"/>
              </a:rPr>
              <a:t>čudotvornu</a:t>
            </a:r>
            <a:r>
              <a:rPr lang="en-US" sz="2300" dirty="0">
                <a:ea typeface="+mn-lt"/>
                <a:cs typeface="+mn-lt"/>
              </a:rPr>
              <a:t>” </a:t>
            </a:r>
            <a:r>
              <a:rPr lang="en-US" sz="2300" dirty="0" err="1">
                <a:ea typeface="+mn-lt"/>
                <a:cs typeface="+mn-lt"/>
              </a:rPr>
              <a:t>otopinu</a:t>
            </a:r>
            <a:r>
              <a:rPr lang="en-US" sz="2300" dirty="0">
                <a:ea typeface="+mn-lt"/>
                <a:cs typeface="+mn-lt"/>
              </a:rPr>
              <a:t>.</a:t>
            </a:r>
            <a:endParaRPr lang="en-US" sz="2300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BC430-9FD8-4F5C-86E6-C99866CC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19" y="135087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...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3A9C72-90F0-488C-B611-7B6EDFF0AA47}"/>
              </a:ext>
            </a:extLst>
          </p:cNvPr>
          <p:cNvCxnSpPr/>
          <p:nvPr/>
        </p:nvCxnSpPr>
        <p:spPr>
          <a:xfrm>
            <a:off x="685800" y="1257300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59" descr="A picture containing text&#10;&#10;Description automatically generated">
            <a:extLst>
              <a:ext uri="{FF2B5EF4-FFF2-40B4-BE49-F238E27FC236}">
                <a16:creationId xmlns:a16="http://schemas.microsoft.com/office/drawing/2014/main" id="{161A969D-CDC8-48E4-B84A-B16F2AE9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81197" y="634580"/>
            <a:ext cx="58695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02E0-B55A-4A2D-8892-4F23DA2A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ea typeface="+mj-lt"/>
                <a:cs typeface="+mj-lt"/>
              </a:rPr>
              <a:t>Odgovor</a:t>
            </a:r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ea typeface="+mj-lt"/>
                <a:cs typeface="+mj-lt"/>
              </a:rPr>
              <a:t>na</a:t>
            </a:r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ea typeface="+mj-lt"/>
                <a:cs typeface="+mj-lt"/>
              </a:rPr>
              <a:t>istraživačko</a:t>
            </a:r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ea typeface="+mj-lt"/>
                <a:cs typeface="+mj-lt"/>
              </a:rPr>
              <a:t>pitanje</a:t>
            </a:r>
            <a:endParaRPr lang="en-US" sz="400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0268-2E92-4AE4-B2BB-34639A456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606" y="3457313"/>
            <a:ext cx="8770873" cy="17735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n-US">
                <a:cs typeface="Calibri"/>
              </a:rPr>
              <a:t>   Proteini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enzimi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omogućuju</a:t>
            </a:r>
            <a:r>
              <a:rPr lang="en-US">
                <a:cs typeface="Calibri"/>
              </a:rPr>
              <a:t> da se </a:t>
            </a:r>
            <a:r>
              <a:rPr lang="en-US" err="1">
                <a:cs typeface="Calibri"/>
              </a:rPr>
              <a:t>otpadci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voća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povrća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pretvore</a:t>
            </a:r>
            <a:r>
              <a:rPr lang="en-US">
                <a:cs typeface="Calibri"/>
              </a:rPr>
              <a:t> u „</a:t>
            </a:r>
            <a:r>
              <a:rPr lang="en-US" err="1">
                <a:cs typeface="Calibri"/>
              </a:rPr>
              <a:t>čudotvornu</a:t>
            </a:r>
            <a:r>
              <a:rPr lang="en-US">
                <a:cs typeface="Calibri"/>
              </a:rPr>
              <a:t>” </a:t>
            </a:r>
            <a:r>
              <a:rPr lang="en-US" err="1">
                <a:cs typeface="Calibri"/>
              </a:rPr>
              <a:t>otopinu</a:t>
            </a:r>
            <a:r>
              <a:rPr lang="en-US">
                <a:cs typeface="Calibri"/>
              </a:rPr>
              <a:t> s </a:t>
            </a:r>
            <a:r>
              <a:rPr lang="en-US" err="1">
                <a:cs typeface="Calibri"/>
              </a:rPr>
              <a:t>raznolikom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primjenom</a:t>
            </a:r>
            <a:r>
              <a:rPr lang="en-US" dirty="0">
                <a:cs typeface="Calibri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F877DFEF-45F8-4083-8649-85ACDEA05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79" y="3428460"/>
            <a:ext cx="1176428" cy="13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6106-8E6F-48A9-A98F-AA408F12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Izvori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AD006-37EC-4E24-8D09-958E0A79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83" y="225335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https://regulator.hr/zanimljivosti/sto-je-biomasa-i-kako-se-koristi/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https://www.youtube.com/watch?v=TOD-hePnJPI&amp;t=325s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https://www.ekoloji.com/hr/ekoloji/biyokutle-nedir/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https://www.enciklopedija.hr/natuknica.aspx?id=1826</a:t>
            </a:r>
          </a:p>
          <a:p>
            <a:r>
              <a:rPr lang="en-US" dirty="0">
                <a:ea typeface="+mn-lt"/>
                <a:cs typeface="+mn-lt"/>
                <a:hlinkClick r:id="rId6"/>
              </a:rPr>
              <a:t>https://www.agroklub.com/eko-proizvodnja/od-ostataka-iz-kuhinje-napravite-sami-prirodni-deterdzent-gnojivo-i-pesticid/59584/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AC2B07-22BB-44B3-BA74-7A3BF73AA033}"/>
              </a:ext>
            </a:extLst>
          </p:cNvPr>
          <p:cNvCxnSpPr/>
          <p:nvPr/>
        </p:nvCxnSpPr>
        <p:spPr>
          <a:xfrm>
            <a:off x="657045" y="1706592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59" descr="A picture containing text&#10;&#10;Description automatically generated">
            <a:extLst>
              <a:ext uri="{FF2B5EF4-FFF2-40B4-BE49-F238E27FC236}">
                <a16:creationId xmlns:a16="http://schemas.microsoft.com/office/drawing/2014/main" id="{9E2934E3-C455-47B1-8641-A5F824468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581197" y="634580"/>
            <a:ext cx="58695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90B6F-618C-45FE-B6C0-C9C09487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Sadržaj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BFB810-4308-4A57-96AB-4CAF619B3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79928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9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06AE-557B-4EF8-8615-13565972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Cilj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projekta</a:t>
            </a:r>
            <a:endParaRPr lang="en-US" dirty="0" err="1"/>
          </a:p>
        </p:txBody>
      </p:sp>
      <p:sp>
        <p:nvSpPr>
          <p:cNvPr id="253" name="Content Placeholder 252">
            <a:extLst>
              <a:ext uri="{FF2B5EF4-FFF2-40B4-BE49-F238E27FC236}">
                <a16:creationId xmlns:a16="http://schemas.microsoft.com/office/drawing/2014/main" id="{E70F9C85-C756-439C-BFEA-25C90473D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549" y="223178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Od </a:t>
            </a:r>
            <a:r>
              <a:rPr lang="en-US" dirty="0" err="1">
                <a:ea typeface="+mn-lt"/>
                <a:cs typeface="+mn-lt"/>
              </a:rPr>
              <a:t>otpadaka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voća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povrća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načiniti</a:t>
            </a:r>
            <a:r>
              <a:rPr lang="en-US" dirty="0">
                <a:ea typeface="+mn-lt"/>
                <a:cs typeface="+mn-lt"/>
              </a:rPr>
              <a:t> "</a:t>
            </a:r>
            <a:r>
              <a:rPr lang="en-US" dirty="0" err="1">
                <a:ea typeface="+mn-lt"/>
                <a:cs typeface="+mn-lt"/>
              </a:rPr>
              <a:t>čudotvornu</a:t>
            </a:r>
            <a:r>
              <a:rPr lang="en-US" dirty="0">
                <a:ea typeface="+mn-lt"/>
                <a:cs typeface="+mn-lt"/>
              </a:rPr>
              <a:t>" </a:t>
            </a:r>
            <a:r>
              <a:rPr lang="en-US" dirty="0" err="1">
                <a:ea typeface="+mn-lt"/>
                <a:cs typeface="+mn-lt"/>
              </a:rPr>
              <a:t>otopinu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ea typeface="+mn-lt"/>
                <a:cs typeface="+mn-lt"/>
              </a:rPr>
              <a:t>Izvođenjem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pokusa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istražiti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svojstva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sastav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vrstu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tvari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ea typeface="+mn-lt"/>
                <a:cs typeface="+mn-lt"/>
              </a:rPr>
              <a:t>Opažati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kemijske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promjene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temelju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opažanja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napisati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kemijsku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jednadžbu</a:t>
            </a:r>
            <a:r>
              <a:rPr lang="en-US" dirty="0">
                <a:ea typeface="+mn-lt"/>
                <a:cs typeface="+mn-lt"/>
              </a:rPr>
              <a:t>.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1895F77E-6748-432E-821F-F36D69D7452F}"/>
              </a:ext>
            </a:extLst>
          </p:cNvPr>
          <p:cNvCxnSpPr/>
          <p:nvPr/>
        </p:nvCxnSpPr>
        <p:spPr>
          <a:xfrm>
            <a:off x="703772" y="1587979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Flowchart: Merge 254">
            <a:extLst>
              <a:ext uri="{FF2B5EF4-FFF2-40B4-BE49-F238E27FC236}">
                <a16:creationId xmlns:a16="http://schemas.microsoft.com/office/drawing/2014/main" id="{418E4A71-B1CD-4DD5-B834-7D1922ECC4A3}"/>
              </a:ext>
            </a:extLst>
          </p:cNvPr>
          <p:cNvSpPr/>
          <p:nvPr/>
        </p:nvSpPr>
        <p:spPr>
          <a:xfrm rot="-5400000">
            <a:off x="603310" y="2425641"/>
            <a:ext cx="201283" cy="21925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lowchart: Merge 255">
            <a:extLst>
              <a:ext uri="{FF2B5EF4-FFF2-40B4-BE49-F238E27FC236}">
                <a16:creationId xmlns:a16="http://schemas.microsoft.com/office/drawing/2014/main" id="{A6C30BF4-C84A-4592-809D-E45F7295F071}"/>
              </a:ext>
            </a:extLst>
          </p:cNvPr>
          <p:cNvSpPr/>
          <p:nvPr/>
        </p:nvSpPr>
        <p:spPr>
          <a:xfrm rot="-5400000">
            <a:off x="603309" y="3270310"/>
            <a:ext cx="201283" cy="21925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lowchart: Merge 256">
            <a:extLst>
              <a:ext uri="{FF2B5EF4-FFF2-40B4-BE49-F238E27FC236}">
                <a16:creationId xmlns:a16="http://schemas.microsoft.com/office/drawing/2014/main" id="{F773F5A5-A2F1-4663-BF36-4A93C7EBB32A}"/>
              </a:ext>
            </a:extLst>
          </p:cNvPr>
          <p:cNvSpPr/>
          <p:nvPr/>
        </p:nvSpPr>
        <p:spPr>
          <a:xfrm rot="-5400000">
            <a:off x="603310" y="4122169"/>
            <a:ext cx="201283" cy="21925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9" name="Picture 259" descr="A picture containing text&#10;&#10;Description automatically generated">
            <a:extLst>
              <a:ext uri="{FF2B5EF4-FFF2-40B4-BE49-F238E27FC236}">
                <a16:creationId xmlns:a16="http://schemas.microsoft.com/office/drawing/2014/main" id="{CB237CFA-4449-4CD8-B1CE-A2148A148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74008" y="756788"/>
            <a:ext cx="58695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2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02E0-B55A-4A2D-8892-4F23DA2A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Istraživačko pitanje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0268-2E92-4AE4-B2BB-34639A456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653" y="3428558"/>
            <a:ext cx="8770873" cy="1389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Koji </a:t>
            </a:r>
            <a:r>
              <a:rPr lang="en-US" dirty="0" err="1">
                <a:cs typeface="Calibri"/>
              </a:rPr>
              <a:t>proteini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omogućuju</a:t>
            </a:r>
            <a:r>
              <a:rPr lang="en-US" dirty="0">
                <a:cs typeface="Calibri"/>
              </a:rPr>
              <a:t> da se </a:t>
            </a:r>
            <a:r>
              <a:rPr lang="en-US" dirty="0" err="1">
                <a:cs typeface="Calibri"/>
              </a:rPr>
              <a:t>otpadci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voća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povrća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pretvore</a:t>
            </a:r>
            <a:r>
              <a:rPr lang="en-US" dirty="0">
                <a:cs typeface="Calibri"/>
              </a:rPr>
              <a:t> u "</a:t>
            </a:r>
            <a:r>
              <a:rPr lang="en-US" dirty="0" err="1">
                <a:cs typeface="Calibri"/>
              </a:rPr>
              <a:t>čudotvornu</a:t>
            </a:r>
            <a:r>
              <a:rPr lang="en-US" dirty="0">
                <a:cs typeface="Calibri"/>
              </a:rPr>
              <a:t>" </a:t>
            </a:r>
            <a:r>
              <a:rPr lang="en-US" dirty="0" err="1">
                <a:cs typeface="Calibri"/>
              </a:rPr>
              <a:t>otopinu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raznolikom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primjenom</a:t>
            </a:r>
            <a:r>
              <a:rPr lang="en-US" dirty="0">
                <a:cs typeface="Calibri"/>
              </a:rPr>
              <a:t>?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F877DFEF-45F8-4083-8649-85ACDEA05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79" y="3428460"/>
            <a:ext cx="1176428" cy="13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9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079D-714E-492C-91BC-40C5E33D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Tijek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rada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opis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pokusa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0A63-994A-43D5-90F4-7F7B398B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794"/>
            <a:ext cx="80462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Potreban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pribor</a:t>
            </a:r>
            <a:r>
              <a:rPr lang="en-US" dirty="0">
                <a:cs typeface="Calibri" panose="020F0502020204030204"/>
              </a:rPr>
              <a:t> za </a:t>
            </a:r>
            <a:r>
              <a:rPr lang="en-US" dirty="0" err="1">
                <a:cs typeface="Calibri" panose="020F0502020204030204"/>
              </a:rPr>
              <a:t>izvedbu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pokusa</a:t>
            </a:r>
            <a:r>
              <a:rPr lang="en-US" dirty="0">
                <a:cs typeface="Calibri" panose="020F0502020204030204"/>
              </a:rPr>
              <a:t>: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vaga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plastična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posuda</a:t>
            </a:r>
            <a:r>
              <a:rPr lang="en-US" dirty="0">
                <a:cs typeface="Calibri" panose="020F0502020204030204"/>
              </a:rPr>
              <a:t> s </a:t>
            </a:r>
            <a:r>
              <a:rPr lang="en-US" dirty="0" err="1">
                <a:cs typeface="Calibri" panose="020F0502020204030204"/>
              </a:rPr>
              <a:t>poklopcem</a:t>
            </a:r>
            <a:r>
              <a:rPr lang="en-US" dirty="0">
                <a:cs typeface="Calibri" panose="020F0502020204030204"/>
              </a:rPr>
              <a:t> (</a:t>
            </a:r>
            <a:r>
              <a:rPr lang="en-US" dirty="0" err="1">
                <a:cs typeface="Calibri" panose="020F0502020204030204"/>
              </a:rPr>
              <a:t>otvor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poklopcu</a:t>
            </a:r>
            <a:r>
              <a:rPr lang="en-US" dirty="0">
                <a:cs typeface="Calibri" panose="020F0502020204030204"/>
              </a:rPr>
              <a:t>), </a:t>
            </a:r>
            <a:r>
              <a:rPr lang="en-US" dirty="0" err="1">
                <a:cs typeface="Calibri" panose="020F0502020204030204"/>
              </a:rPr>
              <a:t>žlica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nož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gumena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cijev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dodatna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plastična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bočica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ljepljiva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vrpca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posuda</a:t>
            </a:r>
            <a:r>
              <a:rPr lang="en-US" dirty="0">
                <a:cs typeface="Calibri" panose="020F0502020204030204"/>
              </a:rPr>
              <a:t> za </a:t>
            </a:r>
            <a:r>
              <a:rPr lang="en-US" dirty="0" err="1">
                <a:cs typeface="Calibri" panose="020F0502020204030204"/>
              </a:rPr>
              <a:t>mjerenje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volumena</a:t>
            </a:r>
            <a:r>
              <a:rPr lang="en-US" dirty="0">
                <a:cs typeface="Calibri" panose="020F0502020204030204"/>
              </a:rPr>
              <a:t>, 100 g </a:t>
            </a:r>
            <a:r>
              <a:rPr lang="en-US" dirty="0" err="1">
                <a:cs typeface="Calibri" panose="020F0502020204030204"/>
              </a:rPr>
              <a:t>smeđeg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šećera</a:t>
            </a:r>
            <a:r>
              <a:rPr lang="en-US" dirty="0">
                <a:cs typeface="Calibri" panose="020F0502020204030204"/>
              </a:rPr>
              <a:t>, 300 g </a:t>
            </a:r>
            <a:r>
              <a:rPr lang="en-US" dirty="0" err="1">
                <a:cs typeface="Calibri" panose="020F0502020204030204"/>
              </a:rPr>
              <a:t>ostataka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voća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povrća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 1 L </a:t>
            </a:r>
            <a:r>
              <a:rPr lang="en-US" dirty="0" err="1">
                <a:cs typeface="Calibri" panose="020F0502020204030204"/>
              </a:rPr>
              <a:t>čiste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vode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FE64E8-CFDE-4378-BCCB-4E0FF353663A}"/>
              </a:ext>
            </a:extLst>
          </p:cNvPr>
          <p:cNvCxnSpPr/>
          <p:nvPr/>
        </p:nvCxnSpPr>
        <p:spPr>
          <a:xfrm>
            <a:off x="703772" y="1587979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7C5AC9F-EF74-4A01-8422-8C4ED4A8A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0000">
            <a:off x="10576344" y="858687"/>
            <a:ext cx="571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8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ADB2-EBBE-403B-AD5E-093E90EE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Tijek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rada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opis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pokusa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836B-8561-42D5-8BFC-7FB076511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926"/>
            <a:ext cx="5573384" cy="4035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1. </a:t>
            </a:r>
            <a:endParaRPr lang="en-US"/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Prikupite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ostatke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voća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povrća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izvažite</a:t>
            </a:r>
            <a:r>
              <a:rPr lang="en-US" dirty="0">
                <a:cs typeface="Calibri" panose="020F0502020204030204"/>
              </a:rPr>
              <a:t> 300 g </a:t>
            </a:r>
            <a:r>
              <a:rPr lang="en-US" dirty="0" err="1">
                <a:cs typeface="Calibri" panose="020F0502020204030204"/>
              </a:rPr>
              <a:t>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ih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usitnite</a:t>
            </a:r>
            <a:r>
              <a:rPr lang="en-US" dirty="0">
                <a:cs typeface="Calibri" panose="020F0502020204030204"/>
              </a:rPr>
              <a:t>.</a:t>
            </a:r>
            <a:endParaRPr lang="en-US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2. </a:t>
            </a: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Potom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usitnjene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otpatke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stavite</a:t>
            </a:r>
            <a:r>
              <a:rPr lang="en-US" dirty="0">
                <a:cs typeface="Calibri" panose="020F0502020204030204"/>
              </a:rPr>
              <a:t> u </a:t>
            </a:r>
            <a:r>
              <a:rPr lang="en-US" dirty="0" err="1">
                <a:cs typeface="Calibri" panose="020F0502020204030204"/>
              </a:rPr>
              <a:t>plastičnu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posudu</a:t>
            </a:r>
            <a:r>
              <a:rPr lang="en-US" dirty="0">
                <a:cs typeface="Calibri" panose="020F0502020204030204"/>
              </a:rPr>
              <a:t>.</a:t>
            </a:r>
            <a:endParaRPr lang="en-US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C2703C-D560-4223-8C43-6F927FC864C6}"/>
              </a:ext>
            </a:extLst>
          </p:cNvPr>
          <p:cNvCxnSpPr/>
          <p:nvPr/>
        </p:nvCxnSpPr>
        <p:spPr>
          <a:xfrm>
            <a:off x="703772" y="1587979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AAAB3A8-463C-46E2-A143-F70AE9219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0000">
            <a:off x="10576344" y="858687"/>
            <a:ext cx="571500" cy="6477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376CC53-2187-4811-8058-BBE7B8FA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308731" y="4077999"/>
            <a:ext cx="2800709" cy="210224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890369E-7CD1-47E5-8D6F-62010EA23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730" y="1863886"/>
            <a:ext cx="2800709" cy="21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CF0C-0FA4-42D2-B0C3-C361D372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Tijek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rada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opis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pokusa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0738C-23AE-4118-B1ED-DB8A4D5C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52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3. </a:t>
            </a:r>
            <a:endParaRPr lang="en-US"/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Nakon</a:t>
            </a:r>
            <a:r>
              <a:rPr lang="en-US" dirty="0">
                <a:ea typeface="+mn-lt"/>
                <a:cs typeface="+mn-lt"/>
              </a:rPr>
              <a:t> toga u </a:t>
            </a:r>
            <a:r>
              <a:rPr lang="en-US" dirty="0" err="1">
                <a:ea typeface="+mn-lt"/>
                <a:cs typeface="+mn-lt"/>
              </a:rPr>
              <a:t>plastičnu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posudu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dodajte</a:t>
            </a:r>
            <a:r>
              <a:rPr lang="en-US" dirty="0">
                <a:ea typeface="+mn-lt"/>
                <a:cs typeface="+mn-lt"/>
              </a:rPr>
              <a:t> 100 g </a:t>
            </a:r>
            <a:r>
              <a:rPr lang="en-US" dirty="0" err="1">
                <a:ea typeface="+mn-lt"/>
                <a:cs typeface="+mn-lt"/>
              </a:rPr>
              <a:t>smeđeg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šećera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1 L </a:t>
            </a:r>
            <a:r>
              <a:rPr lang="en-US" dirty="0" err="1">
                <a:ea typeface="+mn-lt"/>
                <a:cs typeface="+mn-lt"/>
              </a:rPr>
              <a:t>vode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4.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Sve</a:t>
            </a:r>
            <a:r>
              <a:rPr lang="en-US" dirty="0">
                <a:ea typeface="+mn-lt"/>
                <a:cs typeface="+mn-lt"/>
              </a:rPr>
              <a:t> dobro </a:t>
            </a:r>
            <a:r>
              <a:rPr lang="en-US" dirty="0" err="1">
                <a:ea typeface="+mn-lt"/>
                <a:cs typeface="+mn-lt"/>
              </a:rPr>
              <a:t>promiješajte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poklopite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čvrstim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poklopcem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otvorom</a:t>
            </a:r>
            <a:r>
              <a:rPr lang="en-US" dirty="0">
                <a:ea typeface="+mn-lt"/>
                <a:cs typeface="+mn-lt"/>
              </a:rPr>
              <a:t>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D9C20D-6BD5-429C-981D-5EC7B84A8762}"/>
              </a:ext>
            </a:extLst>
          </p:cNvPr>
          <p:cNvCxnSpPr/>
          <p:nvPr/>
        </p:nvCxnSpPr>
        <p:spPr>
          <a:xfrm>
            <a:off x="703772" y="1587979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D03E7D5-E585-4707-A5BF-0C638181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0000">
            <a:off x="10576344" y="858687"/>
            <a:ext cx="571500" cy="647700"/>
          </a:xfrm>
          <a:prstGeom prst="rect">
            <a:avLst/>
          </a:prstGeom>
        </p:spPr>
      </p:pic>
      <p:pic>
        <p:nvPicPr>
          <p:cNvPr id="11" name="Picture 11" descr="A picture containing container, tray, plastic&#10;&#10;Description automatically generated">
            <a:extLst>
              <a:ext uri="{FF2B5EF4-FFF2-40B4-BE49-F238E27FC236}">
                <a16:creationId xmlns:a16="http://schemas.microsoft.com/office/drawing/2014/main" id="{3E916C52-7A4A-4206-9C3C-8CB6E4CC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253792" y="1646653"/>
            <a:ext cx="2045898" cy="274518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848D3B2-EB78-4930-AA73-15A76CC6C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861" y="1997100"/>
            <a:ext cx="1557068" cy="2055075"/>
          </a:xfrm>
          <a:prstGeom prst="rect">
            <a:avLst/>
          </a:prstGeom>
        </p:spPr>
      </p:pic>
      <p:pic>
        <p:nvPicPr>
          <p:cNvPr id="13" name="Picture 13" descr="A picture containing food, dessert&#10;&#10;Description automatically generated">
            <a:extLst>
              <a:ext uri="{FF2B5EF4-FFF2-40B4-BE49-F238E27FC236}">
                <a16:creationId xmlns:a16="http://schemas.microsoft.com/office/drawing/2014/main" id="{5EA4B5C5-B300-426E-8913-70F3CE67E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297947" y="3927259"/>
            <a:ext cx="2146540" cy="28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2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AAD7-9E16-46FD-B054-12CC24DB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Tijek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rada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opis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pokusa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12B49-3AD0-449A-AD12-6DC44BC04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331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5.</a:t>
            </a: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Kroz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otvor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poklopcu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provucite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gumenu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cijev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uronite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ju</a:t>
            </a:r>
            <a:r>
              <a:rPr lang="en-US" dirty="0">
                <a:cs typeface="Calibri" panose="020F0502020204030204"/>
              </a:rPr>
              <a:t> u </a:t>
            </a:r>
            <a:r>
              <a:rPr lang="en-US" dirty="0" err="1">
                <a:cs typeface="Calibri" panose="020F0502020204030204"/>
              </a:rPr>
              <a:t>drugu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plastičnu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bocu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ispunjenu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vodom</a:t>
            </a:r>
            <a:r>
              <a:rPr lang="en-US" dirty="0">
                <a:cs typeface="Calibri" panose="020F0502020204030204"/>
              </a:rPr>
              <a:t> bez </a:t>
            </a:r>
            <a:r>
              <a:rPr lang="en-US" dirty="0" err="1">
                <a:cs typeface="Calibri" panose="020F0502020204030204"/>
              </a:rPr>
              <a:t>poklopca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6.</a:t>
            </a: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Plastičnu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posudu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plastičnu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bocu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povežite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ljepljivom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vrpcom</a:t>
            </a:r>
            <a:endParaRPr lang="en-US" dirty="0">
              <a:cs typeface="Calibri" panose="020F0502020204030204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921DEB-877C-4FBC-A34A-161AB5FAD0AB}"/>
              </a:ext>
            </a:extLst>
          </p:cNvPr>
          <p:cNvCxnSpPr/>
          <p:nvPr/>
        </p:nvCxnSpPr>
        <p:spPr>
          <a:xfrm>
            <a:off x="703772" y="1587979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8F6E85A-8411-4E33-8A39-C486999B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0000">
            <a:off x="10576344" y="858687"/>
            <a:ext cx="571500" cy="647700"/>
          </a:xfrm>
          <a:prstGeom prst="rect">
            <a:avLst/>
          </a:prstGeom>
        </p:spPr>
      </p:pic>
      <p:pic>
        <p:nvPicPr>
          <p:cNvPr id="11" name="Picture 11" descr="A picture containing wall, indoor, counter, kitchen appliance&#10;&#10;Description automatically generated">
            <a:extLst>
              <a:ext uri="{FF2B5EF4-FFF2-40B4-BE49-F238E27FC236}">
                <a16:creationId xmlns:a16="http://schemas.microsoft.com/office/drawing/2014/main" id="{57705120-EF4D-4077-BBEC-0BB771D8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513" y="2432015"/>
            <a:ext cx="2743200" cy="36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C6B6-9856-4F93-A5E3-3EA35FDC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Tijek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rada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opis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pokusa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AC8D-D36E-4D0D-9B1C-623C58E7A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7629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7.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Odložite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reakcijsku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posudu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tamno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hladno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mjesto</a:t>
            </a:r>
            <a:r>
              <a:rPr lang="en-US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8.</a:t>
            </a: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Nakon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mjesec</a:t>
            </a:r>
            <a:r>
              <a:rPr lang="en-US" dirty="0">
                <a:cs typeface="Calibri" panose="020F0502020204030204"/>
              </a:rPr>
              <a:t> dana </a:t>
            </a:r>
            <a:r>
              <a:rPr lang="en-US" dirty="0" err="1">
                <a:cs typeface="Calibri" panose="020F0502020204030204"/>
              </a:rPr>
              <a:t>zamijenite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poklopac</a:t>
            </a:r>
            <a:r>
              <a:rPr lang="en-US" dirty="0">
                <a:cs typeface="Calibri" panose="020F0502020204030204"/>
              </a:rPr>
              <a:t> s </a:t>
            </a:r>
            <a:r>
              <a:rPr lang="en-US" dirty="0" err="1">
                <a:cs typeface="Calibri" panose="020F0502020204030204"/>
              </a:rPr>
              <a:t>otvorom</a:t>
            </a:r>
            <a:r>
              <a:rPr lang="en-US" dirty="0">
                <a:cs typeface="Calibri" panose="020F0502020204030204"/>
              </a:rPr>
              <a:t> s </a:t>
            </a:r>
            <a:r>
              <a:rPr lang="en-US" dirty="0" err="1">
                <a:cs typeface="Calibri" panose="020F0502020204030204"/>
              </a:rPr>
              <a:t>posklopcem</a:t>
            </a:r>
            <a:r>
              <a:rPr lang="en-US" dirty="0">
                <a:cs typeface="Calibri" panose="020F0502020204030204"/>
              </a:rPr>
              <a:t> bez </a:t>
            </a:r>
            <a:r>
              <a:rPr lang="en-US" dirty="0" err="1">
                <a:cs typeface="Calibri" panose="020F0502020204030204"/>
              </a:rPr>
              <a:t>otvora</a:t>
            </a:r>
            <a:r>
              <a:rPr lang="en-US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9.</a:t>
            </a: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Zapišite</a:t>
            </a:r>
            <a:r>
              <a:rPr lang="en-US" dirty="0">
                <a:cs typeface="Calibri" panose="020F0502020204030204"/>
              </a:rPr>
              <a:t> datum </a:t>
            </a:r>
            <a:r>
              <a:rPr lang="en-US" dirty="0" err="1">
                <a:cs typeface="Calibri" panose="020F0502020204030204"/>
              </a:rPr>
              <a:t>pripreme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jer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će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tek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nakon</a:t>
            </a:r>
            <a:r>
              <a:rPr lang="en-US" dirty="0">
                <a:cs typeface="Calibri" panose="020F0502020204030204"/>
              </a:rPr>
              <a:t> 3 </a:t>
            </a:r>
            <a:r>
              <a:rPr lang="en-US" dirty="0" err="1">
                <a:cs typeface="Calibri" panose="020F0502020204030204"/>
              </a:rPr>
              <a:t>mjeseca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otopina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biti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spremna</a:t>
            </a:r>
            <a:r>
              <a:rPr lang="en-US" dirty="0">
                <a:cs typeface="Calibri" panose="020F0502020204030204"/>
              </a:rPr>
              <a:t> za </a:t>
            </a:r>
            <a:r>
              <a:rPr lang="en-US" dirty="0" err="1">
                <a:cs typeface="Calibri" panose="020F0502020204030204"/>
              </a:rPr>
              <a:t>upotrebu</a:t>
            </a:r>
            <a:r>
              <a:rPr lang="en-US" dirty="0">
                <a:cs typeface="Calibri" panose="020F0502020204030204"/>
              </a:rPr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855170-FBD3-443C-851C-D6212CE5AB6F}"/>
              </a:ext>
            </a:extLst>
          </p:cNvPr>
          <p:cNvCxnSpPr/>
          <p:nvPr/>
        </p:nvCxnSpPr>
        <p:spPr>
          <a:xfrm>
            <a:off x="703772" y="1587979"/>
            <a:ext cx="9445923" cy="718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6F08668-A0AA-486E-A24F-6E7585FA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0000">
            <a:off x="10576344" y="858687"/>
            <a:ext cx="571500" cy="647700"/>
          </a:xfrm>
          <a:prstGeom prst="rect">
            <a:avLst/>
          </a:prstGeom>
        </p:spPr>
      </p:pic>
      <p:pic>
        <p:nvPicPr>
          <p:cNvPr id="11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AB1F6495-9759-4EB2-ADFF-350C64587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787" y="2076175"/>
            <a:ext cx="2459248" cy="326636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DD46A7D-E281-4B91-BDA3-C719120E9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193897" y="4566967"/>
            <a:ext cx="1389808" cy="24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63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795</Words>
  <Application>Microsoft Office PowerPoint</Application>
  <PresentationFormat>Široki zaslon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Mini projekt – Otpad ili smeće, pitanje je sad!</vt:lpstr>
      <vt:lpstr>Sadržaj</vt:lpstr>
      <vt:lpstr>Cilj projekta</vt:lpstr>
      <vt:lpstr>Istraživačko pitanje</vt:lpstr>
      <vt:lpstr>Tijek rada i opis pokusa</vt:lpstr>
      <vt:lpstr>Tijek rada i opis pokusa</vt:lpstr>
      <vt:lpstr>Tijek rada i opis pokusa</vt:lpstr>
      <vt:lpstr>Tijek rada i opis pokusa</vt:lpstr>
      <vt:lpstr>Tijek rada i opis pokusa</vt:lpstr>
      <vt:lpstr>Odgovori na pitanja</vt:lpstr>
      <vt:lpstr>PowerPoint prezentacija</vt:lpstr>
      <vt:lpstr>PowerPoint prezentacija</vt:lpstr>
      <vt:lpstr>PowerPoint prezentacija</vt:lpstr>
      <vt:lpstr>...</vt:lpstr>
      <vt:lpstr>Odgovor na istraživačko pitanje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Profesor</dc:creator>
  <cp:lastModifiedBy>Antonija Milić</cp:lastModifiedBy>
  <cp:revision>1348</cp:revision>
  <dcterms:created xsi:type="dcterms:W3CDTF">2021-10-28T15:01:21Z</dcterms:created>
  <dcterms:modified xsi:type="dcterms:W3CDTF">2021-10-29T09:38:49Z</dcterms:modified>
</cp:coreProperties>
</file>