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0"/>
  </p:notesMasterIdLst>
  <p:sldIdLst>
    <p:sldId id="256" r:id="rId2"/>
    <p:sldId id="272" r:id="rId3"/>
    <p:sldId id="261" r:id="rId4"/>
    <p:sldId id="257" r:id="rId5"/>
    <p:sldId id="263" r:id="rId6"/>
    <p:sldId id="293" r:id="rId7"/>
    <p:sldId id="294" r:id="rId8"/>
    <p:sldId id="295" r:id="rId9"/>
    <p:sldId id="296" r:id="rId10"/>
    <p:sldId id="297" r:id="rId11"/>
    <p:sldId id="267" r:id="rId12"/>
    <p:sldId id="298" r:id="rId13"/>
    <p:sldId id="299" r:id="rId14"/>
    <p:sldId id="300" r:id="rId15"/>
    <p:sldId id="301" r:id="rId16"/>
    <p:sldId id="302" r:id="rId17"/>
    <p:sldId id="278" r:id="rId18"/>
    <p:sldId id="277"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Dosis" pitchFamily="2" charset="-18"/>
      <p:regular r:id="rId25"/>
      <p:bold r:id="rId26"/>
    </p:embeddedFont>
    <p:embeddedFont>
      <p:font typeface="Sniglet"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A78245-F04A-4819-98CB-A0784EEE9882}">
  <a:tblStyle styleId="{0FA78245-F04A-4819-98CB-A0784EEE988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B4C3CC-C3A9-4D13-B8F7-F7B8FBA7BB3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snapToGrid="0">
      <p:cViewPr varScale="1">
        <p:scale>
          <a:sx n="90" d="100"/>
          <a:sy n="90" d="100"/>
        </p:scale>
        <p:origin x="80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61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585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3915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16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68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697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68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30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89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290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1"/>
        <p:cNvGrpSpPr/>
        <p:nvPr/>
      </p:nvGrpSpPr>
      <p:grpSpPr>
        <a:xfrm>
          <a:off x="0" y="0"/>
          <a:ext cx="0" cy="0"/>
          <a:chOff x="0" y="0"/>
          <a:chExt cx="0" cy="0"/>
        </a:xfrm>
      </p:grpSpPr>
      <p:sp>
        <p:nvSpPr>
          <p:cNvPr id="162" name="Google Shape;162;p2"/>
          <p:cNvSpPr txBox="1">
            <a:spLocks noGrp="1"/>
          </p:cNvSpPr>
          <p:nvPr>
            <p:ph type="ctrTitle"/>
          </p:nvPr>
        </p:nvSpPr>
        <p:spPr>
          <a:xfrm>
            <a:off x="2305100" y="1161050"/>
            <a:ext cx="6153000" cy="1159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2"/>
              </a:buClr>
              <a:buSzPts val="4800"/>
              <a:buNone/>
              <a:defRPr sz="4800" b="0">
                <a:solidFill>
                  <a:schemeClr val="dk2"/>
                </a:solidFill>
              </a:defRPr>
            </a:lvl1pPr>
            <a:lvl2pPr lvl="1" algn="r">
              <a:spcBef>
                <a:spcPts val="0"/>
              </a:spcBef>
              <a:spcAft>
                <a:spcPts val="0"/>
              </a:spcAft>
              <a:buClr>
                <a:schemeClr val="dk2"/>
              </a:buClr>
              <a:buSzPts val="4800"/>
              <a:buNone/>
              <a:defRPr sz="4800" b="0">
                <a:solidFill>
                  <a:schemeClr val="dk2"/>
                </a:solidFill>
              </a:defRPr>
            </a:lvl2pPr>
            <a:lvl3pPr lvl="2" algn="r">
              <a:spcBef>
                <a:spcPts val="0"/>
              </a:spcBef>
              <a:spcAft>
                <a:spcPts val="0"/>
              </a:spcAft>
              <a:buClr>
                <a:schemeClr val="dk2"/>
              </a:buClr>
              <a:buSzPts val="4800"/>
              <a:buNone/>
              <a:defRPr sz="4800" b="0">
                <a:solidFill>
                  <a:schemeClr val="dk2"/>
                </a:solidFill>
              </a:defRPr>
            </a:lvl3pPr>
            <a:lvl4pPr lvl="3" algn="r">
              <a:spcBef>
                <a:spcPts val="0"/>
              </a:spcBef>
              <a:spcAft>
                <a:spcPts val="0"/>
              </a:spcAft>
              <a:buClr>
                <a:schemeClr val="dk2"/>
              </a:buClr>
              <a:buSzPts val="4800"/>
              <a:buNone/>
              <a:defRPr sz="4800" b="0">
                <a:solidFill>
                  <a:schemeClr val="dk2"/>
                </a:solidFill>
              </a:defRPr>
            </a:lvl4pPr>
            <a:lvl5pPr lvl="4" algn="r">
              <a:spcBef>
                <a:spcPts val="0"/>
              </a:spcBef>
              <a:spcAft>
                <a:spcPts val="0"/>
              </a:spcAft>
              <a:buClr>
                <a:schemeClr val="dk2"/>
              </a:buClr>
              <a:buSzPts val="4800"/>
              <a:buNone/>
              <a:defRPr sz="4800" b="0">
                <a:solidFill>
                  <a:schemeClr val="dk2"/>
                </a:solidFill>
              </a:defRPr>
            </a:lvl5pPr>
            <a:lvl6pPr lvl="5" algn="r">
              <a:spcBef>
                <a:spcPts val="0"/>
              </a:spcBef>
              <a:spcAft>
                <a:spcPts val="0"/>
              </a:spcAft>
              <a:buClr>
                <a:schemeClr val="dk2"/>
              </a:buClr>
              <a:buSzPts val="4800"/>
              <a:buNone/>
              <a:defRPr sz="4800" b="0">
                <a:solidFill>
                  <a:schemeClr val="dk2"/>
                </a:solidFill>
              </a:defRPr>
            </a:lvl6pPr>
            <a:lvl7pPr lvl="6" algn="r">
              <a:spcBef>
                <a:spcPts val="0"/>
              </a:spcBef>
              <a:spcAft>
                <a:spcPts val="0"/>
              </a:spcAft>
              <a:buClr>
                <a:schemeClr val="dk2"/>
              </a:buClr>
              <a:buSzPts val="4800"/>
              <a:buNone/>
              <a:defRPr sz="4800" b="0">
                <a:solidFill>
                  <a:schemeClr val="dk2"/>
                </a:solidFill>
              </a:defRPr>
            </a:lvl7pPr>
            <a:lvl8pPr lvl="7" algn="r">
              <a:spcBef>
                <a:spcPts val="0"/>
              </a:spcBef>
              <a:spcAft>
                <a:spcPts val="0"/>
              </a:spcAft>
              <a:buClr>
                <a:schemeClr val="dk2"/>
              </a:buClr>
              <a:buSzPts val="4800"/>
              <a:buNone/>
              <a:defRPr sz="4800" b="0">
                <a:solidFill>
                  <a:schemeClr val="dk2"/>
                </a:solidFill>
              </a:defRPr>
            </a:lvl8pPr>
            <a:lvl9pPr lvl="8" algn="r">
              <a:spcBef>
                <a:spcPts val="0"/>
              </a:spcBef>
              <a:spcAft>
                <a:spcPts val="0"/>
              </a:spcAft>
              <a:buClr>
                <a:schemeClr val="dk2"/>
              </a:buClr>
              <a:buSzPts val="4800"/>
              <a:buNone/>
              <a:defRPr sz="4800" b="0">
                <a:solidFill>
                  <a:schemeClr val="dk2"/>
                </a:solidFill>
              </a:defRPr>
            </a:lvl9pPr>
          </a:lstStyle>
          <a:p>
            <a:endParaRPr/>
          </a:p>
        </p:txBody>
      </p:sp>
      <p:sp>
        <p:nvSpPr>
          <p:cNvPr id="163" name="Google Shape;163;p2"/>
          <p:cNvSpPr/>
          <p:nvPr/>
        </p:nvSpPr>
        <p:spPr>
          <a:xfrm>
            <a:off x="723692" y="4220091"/>
            <a:ext cx="794875" cy="985737"/>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4" name="Google Shape;164;p2"/>
          <p:cNvSpPr/>
          <p:nvPr/>
        </p:nvSpPr>
        <p:spPr>
          <a:xfrm>
            <a:off x="-58319" y="3053287"/>
            <a:ext cx="782014" cy="890356"/>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5" name="Google Shape;165;p2"/>
          <p:cNvSpPr/>
          <p:nvPr/>
        </p:nvSpPr>
        <p:spPr>
          <a:xfrm>
            <a:off x="4025101" y="3422420"/>
            <a:ext cx="370865" cy="809588"/>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6" name="Google Shape;166;p2"/>
          <p:cNvSpPr/>
          <p:nvPr/>
        </p:nvSpPr>
        <p:spPr>
          <a:xfrm>
            <a:off x="3078045" y="3128354"/>
            <a:ext cx="730671" cy="895811"/>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7" name="Google Shape;167;p2"/>
          <p:cNvSpPr/>
          <p:nvPr/>
        </p:nvSpPr>
        <p:spPr>
          <a:xfrm>
            <a:off x="5401648" y="3285712"/>
            <a:ext cx="805934" cy="75083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8" name="Google Shape;168;p2"/>
          <p:cNvSpPr/>
          <p:nvPr/>
        </p:nvSpPr>
        <p:spPr>
          <a:xfrm>
            <a:off x="8364459" y="3346843"/>
            <a:ext cx="873792" cy="600260"/>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9" name="Google Shape;169;p2"/>
          <p:cNvSpPr/>
          <p:nvPr/>
        </p:nvSpPr>
        <p:spPr>
          <a:xfrm>
            <a:off x="4551116" y="3125540"/>
            <a:ext cx="657208" cy="679227"/>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0" name="Google Shape;170;p2"/>
          <p:cNvSpPr/>
          <p:nvPr/>
        </p:nvSpPr>
        <p:spPr>
          <a:xfrm>
            <a:off x="4419881" y="3994834"/>
            <a:ext cx="919681" cy="950908"/>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1" name="Google Shape;171;p2"/>
          <p:cNvSpPr/>
          <p:nvPr/>
        </p:nvSpPr>
        <p:spPr>
          <a:xfrm>
            <a:off x="2644912" y="4036538"/>
            <a:ext cx="890356" cy="7068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2" name="Google Shape;172;p2"/>
          <p:cNvSpPr/>
          <p:nvPr/>
        </p:nvSpPr>
        <p:spPr>
          <a:xfrm>
            <a:off x="2116542" y="3186156"/>
            <a:ext cx="829755" cy="780163"/>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3" name="Google Shape;173;p2"/>
          <p:cNvSpPr/>
          <p:nvPr/>
        </p:nvSpPr>
        <p:spPr>
          <a:xfrm>
            <a:off x="1347361" y="3186147"/>
            <a:ext cx="599146" cy="706812"/>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4" name="Google Shape;174;p2"/>
          <p:cNvSpPr/>
          <p:nvPr/>
        </p:nvSpPr>
        <p:spPr>
          <a:xfrm>
            <a:off x="2681615" y="4813558"/>
            <a:ext cx="816944" cy="31396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5" name="Google Shape;175;p2"/>
          <p:cNvSpPr/>
          <p:nvPr/>
        </p:nvSpPr>
        <p:spPr>
          <a:xfrm>
            <a:off x="7146421" y="4508764"/>
            <a:ext cx="1040884" cy="73062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6" name="Google Shape;176;p2"/>
          <p:cNvSpPr/>
          <p:nvPr/>
        </p:nvSpPr>
        <p:spPr>
          <a:xfrm>
            <a:off x="7146430" y="3104432"/>
            <a:ext cx="684732" cy="721463"/>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7" name="Google Shape;177;p2"/>
          <p:cNvSpPr/>
          <p:nvPr/>
        </p:nvSpPr>
        <p:spPr>
          <a:xfrm>
            <a:off x="5262207" y="4729516"/>
            <a:ext cx="525046" cy="37266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8" name="Google Shape;178;p2"/>
          <p:cNvSpPr/>
          <p:nvPr/>
        </p:nvSpPr>
        <p:spPr>
          <a:xfrm>
            <a:off x="8376372" y="4729061"/>
            <a:ext cx="508532" cy="32497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9" name="Google Shape;179;p2"/>
          <p:cNvSpPr/>
          <p:nvPr/>
        </p:nvSpPr>
        <p:spPr>
          <a:xfrm>
            <a:off x="3808716" y="4429326"/>
            <a:ext cx="570935" cy="567282"/>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0" name="Google Shape;180;p2"/>
          <p:cNvSpPr/>
          <p:nvPr/>
        </p:nvSpPr>
        <p:spPr>
          <a:xfrm>
            <a:off x="7975391" y="3053272"/>
            <a:ext cx="541560" cy="67927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1" name="Google Shape;181;p2"/>
          <p:cNvSpPr/>
          <p:nvPr/>
        </p:nvSpPr>
        <p:spPr>
          <a:xfrm>
            <a:off x="1570785" y="4028295"/>
            <a:ext cx="734324" cy="723314"/>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2" name="Google Shape;182;p2"/>
          <p:cNvSpPr/>
          <p:nvPr/>
        </p:nvSpPr>
        <p:spPr>
          <a:xfrm>
            <a:off x="247060" y="4094875"/>
            <a:ext cx="275434" cy="244207"/>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3" name="Google Shape;183;p2"/>
          <p:cNvSpPr/>
          <p:nvPr/>
        </p:nvSpPr>
        <p:spPr>
          <a:xfrm>
            <a:off x="8516944" y="4082884"/>
            <a:ext cx="690236" cy="51038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4" name="Google Shape;184;p2"/>
          <p:cNvSpPr/>
          <p:nvPr/>
        </p:nvSpPr>
        <p:spPr>
          <a:xfrm>
            <a:off x="859713" y="3417443"/>
            <a:ext cx="317620" cy="659010"/>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5" name="Google Shape;185;p2"/>
          <p:cNvSpPr/>
          <p:nvPr/>
        </p:nvSpPr>
        <p:spPr>
          <a:xfrm rot="1920742">
            <a:off x="5707038" y="4213989"/>
            <a:ext cx="884797" cy="750834"/>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6" name="Google Shape;186;p2"/>
          <p:cNvSpPr/>
          <p:nvPr/>
        </p:nvSpPr>
        <p:spPr>
          <a:xfrm rot="-3496844">
            <a:off x="115839" y="4509560"/>
            <a:ext cx="537852" cy="46444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7" name="Google Shape;187;p2"/>
          <p:cNvSpPr/>
          <p:nvPr/>
        </p:nvSpPr>
        <p:spPr>
          <a:xfrm>
            <a:off x="7518184" y="3966329"/>
            <a:ext cx="846269" cy="598458"/>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8" name="Google Shape;188;p2"/>
          <p:cNvSpPr/>
          <p:nvPr/>
        </p:nvSpPr>
        <p:spPr>
          <a:xfrm rot="-5400000">
            <a:off x="6496794" y="3021441"/>
            <a:ext cx="493819" cy="63153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9" name="Google Shape;189;p2"/>
          <p:cNvSpPr/>
          <p:nvPr/>
        </p:nvSpPr>
        <p:spPr>
          <a:xfrm>
            <a:off x="6453205" y="3705907"/>
            <a:ext cx="666366" cy="752689"/>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0" name="Google Shape;190;p2"/>
          <p:cNvSpPr/>
          <p:nvPr/>
        </p:nvSpPr>
        <p:spPr>
          <a:xfrm>
            <a:off x="1866011" y="4742879"/>
            <a:ext cx="681078" cy="455287"/>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1" name="Google Shape;191;p2"/>
          <p:cNvSpPr/>
          <p:nvPr/>
        </p:nvSpPr>
        <p:spPr>
          <a:xfrm>
            <a:off x="6669805" y="4614395"/>
            <a:ext cx="308462" cy="330481"/>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92" name="Google Shape;292;p5"/>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lvl1pPr marL="457200" lvl="0" indent="-387350">
              <a:spcBef>
                <a:spcPts val="600"/>
              </a:spcBef>
              <a:spcAft>
                <a:spcPts val="0"/>
              </a:spcAft>
              <a:buSzPts val="2500"/>
              <a:buChar char="✘"/>
              <a:defRPr sz="25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5" name="Google Shape;295;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6" name="Google Shape;296;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7" name="Google Shape;297;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8" name="Google Shape;298;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9" name="Google Shape;299;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0" name="Google Shape;300;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1" name="Google Shape;301;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2" name="Google Shape;302;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3" name="Google Shape;303;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4" name="Google Shape;304;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5" name="Google Shape;305;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6" name="Google Shape;306;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7" name="Google Shape;307;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8" name="Google Shape;308;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9" name="Google Shape;309;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0" name="Google Shape;310;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1" name="Google Shape;311;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2" name="Google Shape;312;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3" name="Google Shape;313;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4" name="Google Shape;314;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5" name="Google Shape;315;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6" name="Google Shape;316;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7" name="Google Shape;317;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8" name="Google Shape;318;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9" name="Google Shape;319;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0" name="Google Shape;320;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1" name="Google Shape;321;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2" name="Google Shape;322;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24" name="Google Shape;324;p5"/>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27" name="Google Shape;327;p6"/>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8" name="Google Shape;328;p6"/>
          <p:cNvSpPr txBox="1">
            <a:spLocks noGrp="1"/>
          </p:cNvSpPr>
          <p:nvPr>
            <p:ph type="body" idx="2"/>
          </p:nvPr>
        </p:nvSpPr>
        <p:spPr>
          <a:xfrm>
            <a:off x="4097098"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9" name="Google Shape;359;p6"/>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60" name="Google Shape;360;p6"/>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8"/>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431" name="Google Shape;431;p8"/>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
        <p:nvSpPr>
          <p:cNvPr id="477" name="Google Shape;477;p10"/>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8" name="Google Shape;478;p10"/>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9" name="Google Shape;479;p10"/>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0" name="Google Shape;480;p10"/>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1" name="Google Shape;481;p10"/>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2" name="Google Shape;482;p10"/>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3" name="Google Shape;483;p10"/>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4" name="Google Shape;484;p10"/>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5" name="Google Shape;485;p10"/>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6" name="Google Shape;486;p10"/>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7" name="Google Shape;487;p10"/>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8" name="Google Shape;488;p10"/>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9" name="Google Shape;489;p10"/>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0" name="Google Shape;490;p10"/>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1" name="Google Shape;491;p10"/>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2" name="Google Shape;492;p10"/>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3" name="Google Shape;493;p10"/>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4" name="Google Shape;494;p10"/>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5" name="Google Shape;495;p10"/>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6" name="Google Shape;496;p10"/>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7" name="Google Shape;497;p10"/>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8" name="Google Shape;498;p10"/>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9" name="Google Shape;499;p10"/>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0" name="Google Shape;500;p10"/>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1" name="Google Shape;501;p10"/>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2" name="Google Shape;502;p10"/>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3" name="Google Shape;503;p10"/>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4" name="Google Shape;504;p10"/>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5" name="Google Shape;505;p10"/>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6" name="Google Shape;506;p10"/>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7" name="Google Shape;507;p10"/>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8" name="Google Shape;508;p10"/>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9" name="Google Shape;509;p10"/>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0" name="Google Shape;510;p10"/>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1" name="Google Shape;511;p10"/>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2" name="Google Shape;512;p10"/>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3" name="Google Shape;513;p10"/>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4" name="Google Shape;514;p10"/>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5" name="Google Shape;515;p10"/>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6" name="Google Shape;516;p10"/>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7" name="Google Shape;517;p10"/>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8" name="Google Shape;518;p1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
          <p:cNvSpPr txBox="1">
            <a:spLocks noGrp="1"/>
          </p:cNvSpPr>
          <p:nvPr>
            <p:ph type="title"/>
          </p:nvPr>
        </p:nvSpPr>
        <p:spPr>
          <a:xfrm>
            <a:off x="747925" y="225025"/>
            <a:ext cx="6791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a:endParaRPr/>
          </a:p>
        </p:txBody>
      </p:sp>
      <p:sp>
        <p:nvSpPr>
          <p:cNvPr id="159" name="Google Shape;159;p1"/>
          <p:cNvSpPr txBox="1">
            <a:spLocks noGrp="1"/>
          </p:cNvSpPr>
          <p:nvPr>
            <p:ph type="body" idx="1"/>
          </p:nvPr>
        </p:nvSpPr>
        <p:spPr>
          <a:xfrm>
            <a:off x="747925" y="1314900"/>
            <a:ext cx="6791700" cy="36108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marL="914400" lvl="1"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marL="1371600" lvl="2"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marL="1828800" lvl="3"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marL="2286000" lvl="4"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marL="2743200" lvl="5"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marL="3200400" lvl="6"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marL="3657600" lvl="7"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marL="4114800" lvl="8"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a:endParaRPr/>
          </a:p>
        </p:txBody>
      </p:sp>
      <p:sp>
        <p:nvSpPr>
          <p:cNvPr id="160" name="Google Shape;160;p1"/>
          <p:cNvSpPr txBox="1">
            <a:spLocks noGrp="1"/>
          </p:cNvSpPr>
          <p:nvPr>
            <p:ph type="sldNum" idx="12"/>
          </p:nvPr>
        </p:nvSpPr>
        <p:spPr>
          <a:xfrm>
            <a:off x="90619" y="4722737"/>
            <a:ext cx="548700" cy="393600"/>
          </a:xfrm>
          <a:prstGeom prst="rect">
            <a:avLst/>
          </a:prstGeom>
          <a:noFill/>
          <a:ln>
            <a:noFill/>
          </a:ln>
        </p:spPr>
        <p:txBody>
          <a:bodyPr spcFirstLastPara="1" wrap="square" lIns="91425" tIns="91425" rIns="91425" bIns="91425" anchor="t" anchorCtr="0">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hyperlink" Target="https://www.agroklub.com/eko-proizvodnja/od-ostataka-iz-kuhinje-napravite-sami-prirodni-deterdzent-gnojivo-i-pesticid/59584/" TargetMode="External"/><Relationship Id="rId3" Type="http://schemas.openxmlformats.org/officeDocument/2006/relationships/hyperlink" Target="https://regulator.hr/zanimljivosti/sto-je-biomasa-i-kako-se-koristi/" TargetMode="External"/><Relationship Id="rId7" Type="http://schemas.openxmlformats.org/officeDocument/2006/relationships/hyperlink" Target="https://www.enciklopedija.hr/natuknica.aspx?id=182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youtube.com/watch?v=TOD-hePnJPI&amp;t=325s" TargetMode="External"/><Relationship Id="rId5" Type="http://schemas.openxmlformats.org/officeDocument/2006/relationships/hyperlink" Target="https://www.ekoloji.com/hr/ekoloji/biyokutle-nedir/" TargetMode="External"/><Relationship Id="rId4" Type="http://schemas.openxmlformats.org/officeDocument/2006/relationships/hyperlink" Target="http://www.eduvizija.hr/portal/lekcija/8-razred-kemija-plasticne-mase#tekst_lekcij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2"/>
          <p:cNvSpPr txBox="1">
            <a:spLocks noGrp="1"/>
          </p:cNvSpPr>
          <p:nvPr>
            <p:ph type="ctrTitle"/>
          </p:nvPr>
        </p:nvSpPr>
        <p:spPr>
          <a:xfrm>
            <a:off x="2177510" y="1256743"/>
            <a:ext cx="6153000" cy="1159800"/>
          </a:xfrm>
          <a:prstGeom prst="rect">
            <a:avLst/>
          </a:prstGeom>
        </p:spPr>
        <p:txBody>
          <a:bodyPr spcFirstLastPara="1" wrap="square" lIns="91425" tIns="91425" rIns="91425" bIns="91425" anchor="ctr" anchorCtr="0">
            <a:noAutofit/>
          </a:bodyPr>
          <a:lstStyle/>
          <a:p>
            <a:pPr lvl="0"/>
            <a:r>
              <a:rPr lang="hr-HR" sz="3200" b="1" dirty="0">
                <a:solidFill>
                  <a:srgbClr val="3C78D8"/>
                </a:solidFill>
                <a:latin typeface="Dosis"/>
                <a:ea typeface="Dosis"/>
                <a:cs typeface="Dosis"/>
                <a:sym typeface="Dosis"/>
              </a:rPr>
              <a:t>Mini projekt - Otpad ili smeće, pitanje je sad!</a:t>
            </a:r>
            <a:endParaRPr sz="9600" dirty="0"/>
          </a:p>
        </p:txBody>
      </p:sp>
      <p:sp>
        <p:nvSpPr>
          <p:cNvPr id="3" name="TextBox 2">
            <a:extLst>
              <a:ext uri="{FF2B5EF4-FFF2-40B4-BE49-F238E27FC236}">
                <a16:creationId xmlns:a16="http://schemas.microsoft.com/office/drawing/2014/main" id="{584F40C8-33E4-4049-9028-44964B3E32BD}"/>
              </a:ext>
            </a:extLst>
          </p:cNvPr>
          <p:cNvSpPr txBox="1"/>
          <p:nvPr/>
        </p:nvSpPr>
        <p:spPr>
          <a:xfrm>
            <a:off x="5114062" y="2388404"/>
            <a:ext cx="3216448" cy="338554"/>
          </a:xfrm>
          <a:prstGeom prst="rect">
            <a:avLst/>
          </a:prstGeom>
          <a:noFill/>
        </p:spPr>
        <p:txBody>
          <a:bodyPr wrap="square" rtlCol="0">
            <a:spAutoFit/>
          </a:bodyPr>
          <a:lstStyle/>
          <a:p>
            <a:r>
              <a:rPr lang="hr-HR" sz="1600" dirty="0">
                <a:solidFill>
                  <a:schemeClr val="accent5">
                    <a:lumMod val="10000"/>
                  </a:schemeClr>
                </a:solidFill>
                <a:latin typeface="Dosis"/>
                <a:ea typeface="Dosis"/>
                <a:cs typeface="Dosis"/>
                <a:sym typeface="Dosis"/>
              </a:rPr>
              <a:t>Prezentaciju izradila: Leonarda Puđa, 2.c</a:t>
            </a:r>
            <a:endParaRPr lang="hr-HR"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51571" y="26700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ODGOVORI NA PITANJA</a:t>
            </a:r>
            <a:endParaRPr sz="2800" dirty="0"/>
          </a:p>
        </p:txBody>
      </p:sp>
      <p:sp>
        <p:nvSpPr>
          <p:cNvPr id="560" name="Google Shape;560;p17"/>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p>
            <a:pPr marL="0" lvl="0" indent="0">
              <a:buNone/>
            </a:pPr>
            <a:r>
              <a:rPr lang="hr-HR" sz="1800" dirty="0"/>
              <a:t>1. Biomasa je organska tvar nastala rastom bilja i životinja i predstavlja obnovljivi izvor energije. Vrste biomase:  drvna biomasa, ostaci iz poljoprivrede, životinjski otpad i biomasa iz otpada.</a:t>
            </a:r>
          </a:p>
          <a:p>
            <a:pPr marL="0" lvl="0" indent="0">
              <a:buNone/>
            </a:pPr>
            <a:endParaRPr lang="hr-HR" sz="1800" dirty="0"/>
          </a:p>
          <a:p>
            <a:pPr marL="0" lvl="0" indent="0">
              <a:buNone/>
            </a:pPr>
            <a:r>
              <a:rPr lang="hr-HR" sz="1800" dirty="0"/>
              <a:t>2. Glavna sirovina za proizvodnju plastičnih masa je neobnovljiv izvor energije nafta. Veliki nedostatak plastike je njezina biološka nerazgradivost. Nekontroliranim spaljivanjem plastike razvijaju se otrovni plinovi koji zagađuju atmosferu, dok biomasa nema prevelikog negativnog utjecaja na okoliš.</a:t>
            </a:r>
          </a:p>
          <a:p>
            <a:pPr marL="0" lvl="0" indent="0">
              <a:buNone/>
            </a:pPr>
            <a:endParaRPr lang="hr-HR" sz="1800" dirty="0"/>
          </a:p>
          <a:p>
            <a:pPr marL="0" lvl="0" indent="0">
              <a:buNone/>
            </a:pPr>
            <a:endParaRPr sz="1800"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10</a:t>
            </a:fld>
            <a:endParaRPr/>
          </a:p>
        </p:txBody>
      </p:sp>
      <p:sp>
        <p:nvSpPr>
          <p:cNvPr id="5" name="Google Shape;1045;p48">
            <a:extLst>
              <a:ext uri="{FF2B5EF4-FFF2-40B4-BE49-F238E27FC236}">
                <a16:creationId xmlns:a16="http://schemas.microsoft.com/office/drawing/2014/main" id="{024BCF9F-0083-4DF0-9421-27F0A8D6BE90}"/>
              </a:ext>
            </a:extLst>
          </p:cNvPr>
          <p:cNvSpPr/>
          <p:nvPr/>
        </p:nvSpPr>
        <p:spPr>
          <a:xfrm rot="20431436">
            <a:off x="575085" y="275622"/>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extLst>
      <p:ext uri="{BB962C8B-B14F-4D97-AF65-F5344CB8AC3E}">
        <p14:creationId xmlns:p14="http://schemas.microsoft.com/office/powerpoint/2010/main" val="121292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Effect transition="in" filter="barn(inVertical)">
                                      <p:cBhvr>
                                        <p:cTn id="7" dur="500"/>
                                        <p:tgtEl>
                                          <p:spTgt spid="5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0">
                                            <p:txEl>
                                              <p:pRg st="2" end="2"/>
                                            </p:txEl>
                                          </p:spTgt>
                                        </p:tgtEl>
                                        <p:attrNameLst>
                                          <p:attrName>style.visibility</p:attrName>
                                        </p:attrNameLst>
                                      </p:cBhvr>
                                      <p:to>
                                        <p:strVal val="visible"/>
                                      </p:to>
                                    </p:set>
                                    <p:animEffect transition="in" filter="barn(inVertical)">
                                      <p:cBhvr>
                                        <p:cTn id="12" dur="500"/>
                                        <p:tgtEl>
                                          <p:spTgt spid="5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3"/>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 </a:t>
            </a:r>
            <a:endParaRPr dirty="0"/>
          </a:p>
        </p:txBody>
      </p:sp>
      <p:sp>
        <p:nvSpPr>
          <p:cNvPr id="611" name="Google Shape;611;p23"/>
          <p:cNvSpPr/>
          <p:nvPr/>
        </p:nvSpPr>
        <p:spPr>
          <a:xfrm>
            <a:off x="1531088" y="1772824"/>
            <a:ext cx="2562675" cy="2490831"/>
          </a:xfrm>
          <a:prstGeom prst="ellipse">
            <a:avLst/>
          </a:prstGeom>
          <a:solidFill>
            <a:srgbClr val="1C4587">
              <a:alpha val="49620"/>
            </a:srgbClr>
          </a:solidFill>
          <a:ln w="9525"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lvl="0" algn="ctr"/>
            <a:r>
              <a:rPr lang="hr-HR" dirty="0">
                <a:solidFill>
                  <a:srgbClr val="3D4965"/>
                </a:solidFill>
                <a:latin typeface="Dosis"/>
                <a:ea typeface="Dosis"/>
                <a:cs typeface="Dosis"/>
                <a:sym typeface="Dosis"/>
              </a:rPr>
              <a:t>- primjena biomase u svrsi smanjenja stakleničkih plinova i njihova stabiliziranja</a:t>
            </a:r>
          </a:p>
          <a:p>
            <a:pPr lvl="0" algn="ctr"/>
            <a:r>
              <a:rPr lang="pl-PL" dirty="0">
                <a:solidFill>
                  <a:srgbClr val="3D4965"/>
                </a:solidFill>
                <a:latin typeface="Dosis"/>
                <a:ea typeface="Dosis"/>
                <a:cs typeface="Dosis"/>
                <a:sym typeface="Dosis"/>
              </a:rPr>
              <a:t>- koristi se u svom izvornom obliku, bez dodatnih procesiranja</a:t>
            </a:r>
          </a:p>
          <a:p>
            <a:pPr lvl="0" algn="ctr"/>
            <a:r>
              <a:rPr lang="pl-PL" dirty="0">
                <a:solidFill>
                  <a:srgbClr val="3D4965"/>
                </a:solidFill>
                <a:latin typeface="Dosis"/>
                <a:ea typeface="Dosis"/>
                <a:cs typeface="Dosis"/>
                <a:sym typeface="Dosis"/>
              </a:rPr>
              <a:t>- obnivljiv izvor energije </a:t>
            </a:r>
            <a:endParaRPr dirty="0">
              <a:solidFill>
                <a:srgbClr val="3D4965"/>
              </a:solidFill>
              <a:latin typeface="Dosis"/>
              <a:ea typeface="Dosis"/>
              <a:cs typeface="Dosis"/>
              <a:sym typeface="Dosis"/>
            </a:endParaRPr>
          </a:p>
        </p:txBody>
      </p:sp>
      <p:sp>
        <p:nvSpPr>
          <p:cNvPr id="612" name="Google Shape;612;p23"/>
          <p:cNvSpPr/>
          <p:nvPr/>
        </p:nvSpPr>
        <p:spPr>
          <a:xfrm>
            <a:off x="3818125" y="1772823"/>
            <a:ext cx="2562675" cy="2490831"/>
          </a:xfrm>
          <a:prstGeom prst="ellipse">
            <a:avLst/>
          </a:prstGeom>
          <a:solidFill>
            <a:srgbClr val="1C4587">
              <a:alpha val="49620"/>
            </a:srgbClr>
          </a:solidFill>
          <a:ln w="9525"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lvl="0" algn="ctr"/>
            <a:r>
              <a:rPr lang="hr-HR" dirty="0">
                <a:solidFill>
                  <a:srgbClr val="3D4965"/>
                </a:solidFill>
                <a:latin typeface="Dosis"/>
                <a:ea typeface="Dosis"/>
                <a:cs typeface="Dosis"/>
                <a:sym typeface="Dosis"/>
              </a:rPr>
              <a:t>- njezino korištenje može doprinijeti globalnom zatopljenju u slučaju da se pretjeranom sječom drveća, a nedovoljnom sadnjom novih drveća, uništi prirodna ravnoteža</a:t>
            </a:r>
            <a:endParaRPr dirty="0">
              <a:solidFill>
                <a:srgbClr val="3D4965"/>
              </a:solidFill>
              <a:latin typeface="Dosis"/>
              <a:ea typeface="Dosis"/>
              <a:cs typeface="Dosis"/>
              <a:sym typeface="Dosis"/>
            </a:endParaRPr>
          </a:p>
        </p:txBody>
      </p:sp>
      <p:sp>
        <p:nvSpPr>
          <p:cNvPr id="613" name="Google Shape;613;p23"/>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11</a:t>
            </a:fld>
            <a:endParaRPr/>
          </a:p>
        </p:txBody>
      </p:sp>
      <p:sp>
        <p:nvSpPr>
          <p:cNvPr id="2" name="TextBox 1">
            <a:extLst>
              <a:ext uri="{FF2B5EF4-FFF2-40B4-BE49-F238E27FC236}">
                <a16:creationId xmlns:a16="http://schemas.microsoft.com/office/drawing/2014/main" id="{AF81A1E4-163A-49DD-A0E7-4903CA4A3038}"/>
              </a:ext>
            </a:extLst>
          </p:cNvPr>
          <p:cNvSpPr txBox="1"/>
          <p:nvPr/>
        </p:nvSpPr>
        <p:spPr>
          <a:xfrm>
            <a:off x="747925" y="1082425"/>
            <a:ext cx="506717" cy="369332"/>
          </a:xfrm>
          <a:prstGeom prst="rect">
            <a:avLst/>
          </a:prstGeom>
          <a:noFill/>
        </p:spPr>
        <p:txBody>
          <a:bodyPr wrap="square" rtlCol="0">
            <a:spAutoFit/>
          </a:bodyPr>
          <a:lstStyle/>
          <a:p>
            <a:r>
              <a:rPr lang="hr-HR" sz="1800" dirty="0">
                <a:solidFill>
                  <a:srgbClr val="3D4965"/>
                </a:solidFill>
                <a:latin typeface="Dosis"/>
                <a:sym typeface="Dosis"/>
              </a:rPr>
              <a:t>3.</a:t>
            </a:r>
            <a:endParaRPr lang="hr-HR" sz="1600" dirty="0">
              <a:solidFill>
                <a:schemeClr val="bg1">
                  <a:lumMod val="50000"/>
                </a:schemeClr>
              </a:solidFill>
            </a:endParaRPr>
          </a:p>
        </p:txBody>
      </p:sp>
      <p:sp>
        <p:nvSpPr>
          <p:cNvPr id="3" name="TextBox 2">
            <a:extLst>
              <a:ext uri="{FF2B5EF4-FFF2-40B4-BE49-F238E27FC236}">
                <a16:creationId xmlns:a16="http://schemas.microsoft.com/office/drawing/2014/main" id="{151C2DBC-BE2C-4D5E-8A37-D118087DA0E1}"/>
              </a:ext>
            </a:extLst>
          </p:cNvPr>
          <p:cNvSpPr txBox="1"/>
          <p:nvPr/>
        </p:nvSpPr>
        <p:spPr>
          <a:xfrm>
            <a:off x="1996432" y="1404611"/>
            <a:ext cx="1631985" cy="338554"/>
          </a:xfrm>
          <a:prstGeom prst="rect">
            <a:avLst/>
          </a:prstGeom>
          <a:noFill/>
        </p:spPr>
        <p:txBody>
          <a:bodyPr wrap="square" rtlCol="0">
            <a:spAutoFit/>
          </a:bodyPr>
          <a:lstStyle/>
          <a:p>
            <a:r>
              <a:rPr lang="hr-HR" sz="1600" dirty="0">
                <a:solidFill>
                  <a:srgbClr val="3D4965"/>
                </a:solidFill>
                <a:latin typeface="Dosis"/>
                <a:ea typeface="Dosis"/>
                <a:cs typeface="Dosis"/>
                <a:sym typeface="Dosis"/>
              </a:rPr>
              <a:t>Prednosti biomase </a:t>
            </a:r>
            <a:endParaRPr lang="hr-HR" sz="1600" dirty="0"/>
          </a:p>
        </p:txBody>
      </p:sp>
      <p:sp>
        <p:nvSpPr>
          <p:cNvPr id="4" name="TextBox 3">
            <a:extLst>
              <a:ext uri="{FF2B5EF4-FFF2-40B4-BE49-F238E27FC236}">
                <a16:creationId xmlns:a16="http://schemas.microsoft.com/office/drawing/2014/main" id="{BCC3CA25-4825-41F4-B4A7-3383F30AAA8E}"/>
              </a:ext>
            </a:extLst>
          </p:cNvPr>
          <p:cNvSpPr txBox="1"/>
          <p:nvPr/>
        </p:nvSpPr>
        <p:spPr>
          <a:xfrm>
            <a:off x="4232276" y="1404611"/>
            <a:ext cx="1734372" cy="338554"/>
          </a:xfrm>
          <a:prstGeom prst="rect">
            <a:avLst/>
          </a:prstGeom>
          <a:noFill/>
        </p:spPr>
        <p:txBody>
          <a:bodyPr wrap="square" rtlCol="0">
            <a:spAutoFit/>
          </a:bodyPr>
          <a:lstStyle/>
          <a:p>
            <a:r>
              <a:rPr lang="hr-HR" sz="1600" dirty="0">
                <a:solidFill>
                  <a:srgbClr val="3D4965"/>
                </a:solidFill>
                <a:latin typeface="Dosis"/>
                <a:ea typeface="Dosis"/>
                <a:cs typeface="Dosis"/>
                <a:sym typeface="Dosis"/>
              </a:rPr>
              <a:t>Nedostatci biomase</a:t>
            </a:r>
            <a:endParaRPr lang="hr-HR" sz="1600" dirty="0"/>
          </a:p>
        </p:txBody>
      </p:sp>
      <p:sp>
        <p:nvSpPr>
          <p:cNvPr id="9" name="Google Shape;1045;p48">
            <a:extLst>
              <a:ext uri="{FF2B5EF4-FFF2-40B4-BE49-F238E27FC236}">
                <a16:creationId xmlns:a16="http://schemas.microsoft.com/office/drawing/2014/main" id="{849449F7-132B-4D0A-B888-CF78E5E9C0C3}"/>
              </a:ext>
            </a:extLst>
          </p:cNvPr>
          <p:cNvSpPr/>
          <p:nvPr/>
        </p:nvSpPr>
        <p:spPr>
          <a:xfrm rot="20431436">
            <a:off x="575085" y="275622"/>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51571" y="26700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a:t>
            </a:r>
            <a:endParaRPr sz="2800" dirty="0"/>
          </a:p>
        </p:txBody>
      </p:sp>
      <p:sp>
        <p:nvSpPr>
          <p:cNvPr id="560" name="Google Shape;560;p17"/>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p>
            <a:pPr marL="0" lvl="0" indent="0">
              <a:buNone/>
            </a:pPr>
            <a:r>
              <a:rPr lang="hr-HR" sz="1800" dirty="0"/>
              <a:t>4. Bioplin se proizvodi iz poljoprivredne biomase, organskog dijela komunalnog otpada, otpada iz prehrambene industrije... Glavni proces proizvodnje bioplina je anaerobna digestija.</a:t>
            </a:r>
          </a:p>
          <a:p>
            <a:pPr marL="0" lvl="0" indent="0">
              <a:buNone/>
            </a:pPr>
            <a:endParaRPr lang="hr-HR" sz="1800" dirty="0"/>
          </a:p>
          <a:p>
            <a:pPr marL="0" lvl="0" indent="0">
              <a:buNone/>
            </a:pPr>
            <a:r>
              <a:rPr lang="hr-HR" sz="1800" dirty="0"/>
              <a:t>5. Zato što je šećer jedan od glavnih izvora energije u procesu aerobnog disanja.</a:t>
            </a:r>
          </a:p>
          <a:p>
            <a:pPr marL="0" lvl="0" indent="0">
              <a:buNone/>
            </a:pPr>
            <a:endParaRPr lang="hr-HR" sz="1800" dirty="0"/>
          </a:p>
          <a:p>
            <a:pPr marL="0" lvl="0" indent="0">
              <a:buNone/>
            </a:pPr>
            <a:r>
              <a:rPr lang="hr-HR" sz="1800" dirty="0"/>
              <a:t>6. Procesom alkoholne fermentacije ili vrenja.</a:t>
            </a:r>
          </a:p>
          <a:p>
            <a:pPr marL="0" lvl="0" indent="0">
              <a:buNone/>
            </a:pPr>
            <a:r>
              <a:rPr lang="hr-HR" sz="1800" dirty="0"/>
              <a:t>C</a:t>
            </a:r>
            <a:r>
              <a:rPr lang="hr-HR" sz="1800" baseline="-25000" dirty="0"/>
              <a:t>6</a:t>
            </a:r>
            <a:r>
              <a:rPr lang="hr-HR" sz="1800" dirty="0"/>
              <a:t>H</a:t>
            </a:r>
            <a:r>
              <a:rPr lang="hr-HR" sz="1800" baseline="-25000" dirty="0"/>
              <a:t>12</a:t>
            </a:r>
            <a:r>
              <a:rPr lang="hr-HR" sz="1800" dirty="0"/>
              <a:t>O</a:t>
            </a:r>
            <a:r>
              <a:rPr lang="hr-HR" sz="1800" baseline="-25000" dirty="0"/>
              <a:t>6</a:t>
            </a:r>
            <a:r>
              <a:rPr lang="hr-HR" sz="1800" dirty="0"/>
              <a:t> → 2C</a:t>
            </a:r>
            <a:r>
              <a:rPr lang="hr-HR" sz="1800" baseline="-25000" dirty="0"/>
              <a:t>2</a:t>
            </a:r>
            <a:r>
              <a:rPr lang="hr-HR" sz="1800" dirty="0"/>
              <a:t>H</a:t>
            </a:r>
            <a:r>
              <a:rPr lang="hr-HR" sz="1800" baseline="-25000" dirty="0"/>
              <a:t>5</a:t>
            </a:r>
            <a:r>
              <a:rPr lang="hr-HR" sz="1800" dirty="0"/>
              <a:t>OH + 2CO</a:t>
            </a:r>
            <a:r>
              <a:rPr lang="hr-HR" sz="1800" baseline="-25000" dirty="0"/>
              <a:t>2</a:t>
            </a:r>
            <a:endParaRPr lang="hr-HR" sz="1800" dirty="0"/>
          </a:p>
          <a:p>
            <a:pPr marL="0" lvl="0" indent="0">
              <a:buNone/>
            </a:pPr>
            <a:endParaRPr sz="1800"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12</a:t>
            </a:fld>
            <a:endParaRPr/>
          </a:p>
        </p:txBody>
      </p:sp>
      <p:sp>
        <p:nvSpPr>
          <p:cNvPr id="5" name="Google Shape;1045;p48">
            <a:extLst>
              <a:ext uri="{FF2B5EF4-FFF2-40B4-BE49-F238E27FC236}">
                <a16:creationId xmlns:a16="http://schemas.microsoft.com/office/drawing/2014/main" id="{024BCF9F-0083-4DF0-9421-27F0A8D6BE90}"/>
              </a:ext>
            </a:extLst>
          </p:cNvPr>
          <p:cNvSpPr/>
          <p:nvPr/>
        </p:nvSpPr>
        <p:spPr>
          <a:xfrm rot="20431436">
            <a:off x="575085" y="275622"/>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extLst>
      <p:ext uri="{BB962C8B-B14F-4D97-AF65-F5344CB8AC3E}">
        <p14:creationId xmlns:p14="http://schemas.microsoft.com/office/powerpoint/2010/main" val="394166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Effect transition="in" filter="barn(inVertical)">
                                      <p:cBhvr>
                                        <p:cTn id="7" dur="500"/>
                                        <p:tgtEl>
                                          <p:spTgt spid="5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0">
                                            <p:txEl>
                                              <p:pRg st="2" end="2"/>
                                            </p:txEl>
                                          </p:spTgt>
                                        </p:tgtEl>
                                        <p:attrNameLst>
                                          <p:attrName>style.visibility</p:attrName>
                                        </p:attrNameLst>
                                      </p:cBhvr>
                                      <p:to>
                                        <p:strVal val="visible"/>
                                      </p:to>
                                    </p:set>
                                    <p:animEffect transition="in" filter="barn(inVertical)">
                                      <p:cBhvr>
                                        <p:cTn id="12" dur="500"/>
                                        <p:tgtEl>
                                          <p:spTgt spid="5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0">
                                            <p:txEl>
                                              <p:pRg st="4" end="4"/>
                                            </p:txEl>
                                          </p:spTgt>
                                        </p:tgtEl>
                                        <p:attrNameLst>
                                          <p:attrName>style.visibility</p:attrName>
                                        </p:attrNameLst>
                                      </p:cBhvr>
                                      <p:to>
                                        <p:strVal val="visible"/>
                                      </p:to>
                                    </p:set>
                                    <p:animEffect transition="in" filter="barn(inVertical)">
                                      <p:cBhvr>
                                        <p:cTn id="17" dur="500"/>
                                        <p:tgtEl>
                                          <p:spTgt spid="560">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60">
                                            <p:txEl>
                                              <p:pRg st="5" end="5"/>
                                            </p:txEl>
                                          </p:spTgt>
                                        </p:tgtEl>
                                        <p:attrNameLst>
                                          <p:attrName>style.visibility</p:attrName>
                                        </p:attrNameLst>
                                      </p:cBhvr>
                                      <p:to>
                                        <p:strVal val="visible"/>
                                      </p:to>
                                    </p:set>
                                    <p:animEffect transition="in" filter="barn(inVertical)">
                                      <p:cBhvr>
                                        <p:cTn id="20" dur="500"/>
                                        <p:tgtEl>
                                          <p:spTgt spid="5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51571" y="26700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a:t>
            </a:r>
            <a:endParaRPr sz="2800" dirty="0"/>
          </a:p>
        </p:txBody>
      </p:sp>
      <p:sp>
        <p:nvSpPr>
          <p:cNvPr id="560" name="Google Shape;560;p17"/>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p>
            <a:pPr marL="0" lvl="0" indent="0">
              <a:buNone/>
            </a:pPr>
            <a:r>
              <a:rPr lang="hr-HR" sz="1800" dirty="0"/>
              <a:t>7. Voda u manjoj plastičnoj bočici bi se trebala zamutit zbog stvaranja barijevog ili kalcijevog karbonata.</a:t>
            </a:r>
          </a:p>
          <a:p>
            <a:pPr marL="0" lvl="0" indent="0">
              <a:buNone/>
            </a:pPr>
            <a:endParaRPr lang="hr-HR" sz="1800" dirty="0"/>
          </a:p>
          <a:p>
            <a:pPr marL="0" lvl="0" indent="0">
              <a:buNone/>
            </a:pPr>
            <a:r>
              <a:rPr lang="hr-HR" sz="1800" dirty="0"/>
              <a:t>8. pH otopine bi trebao biti manji od 7 što nam ukazuje na to da je otopina kisela.</a:t>
            </a:r>
          </a:p>
          <a:p>
            <a:pPr marL="0" lvl="0" indent="0">
              <a:buNone/>
            </a:pPr>
            <a:endParaRPr lang="hr-HR" sz="1800" dirty="0"/>
          </a:p>
          <a:p>
            <a:pPr marL="0" indent="0">
              <a:buNone/>
            </a:pPr>
            <a:r>
              <a:rPr lang="hr-HR" sz="1800" dirty="0"/>
              <a:t>9. Riječ je o octenoj kiselini, CH₃COOH.</a:t>
            </a:r>
          </a:p>
          <a:p>
            <a:pPr marL="0" indent="0">
              <a:buNone/>
            </a:pPr>
            <a:br>
              <a:rPr lang="hr-HR" sz="1800" dirty="0"/>
            </a:br>
            <a:endParaRPr lang="hr-HR" sz="1800" dirty="0"/>
          </a:p>
          <a:p>
            <a:pPr marL="0" lvl="0" indent="0">
              <a:buNone/>
            </a:pPr>
            <a:endParaRPr lang="hr-HR" sz="1800"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13</a:t>
            </a:fld>
            <a:endParaRPr/>
          </a:p>
        </p:txBody>
      </p:sp>
      <p:sp>
        <p:nvSpPr>
          <p:cNvPr id="5" name="Google Shape;1045;p48">
            <a:extLst>
              <a:ext uri="{FF2B5EF4-FFF2-40B4-BE49-F238E27FC236}">
                <a16:creationId xmlns:a16="http://schemas.microsoft.com/office/drawing/2014/main" id="{024BCF9F-0083-4DF0-9421-27F0A8D6BE90}"/>
              </a:ext>
            </a:extLst>
          </p:cNvPr>
          <p:cNvSpPr/>
          <p:nvPr/>
        </p:nvSpPr>
        <p:spPr>
          <a:xfrm rot="20431436">
            <a:off x="575085" y="275622"/>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pic>
        <p:nvPicPr>
          <p:cNvPr id="3" name="Picture 2">
            <a:extLst>
              <a:ext uri="{FF2B5EF4-FFF2-40B4-BE49-F238E27FC236}">
                <a16:creationId xmlns:a16="http://schemas.microsoft.com/office/drawing/2014/main" id="{3F2A86B2-30DC-4BD1-93DC-A7A42C10A52E}"/>
              </a:ext>
            </a:extLst>
          </p:cNvPr>
          <p:cNvPicPr>
            <a:picLocks noChangeAspect="1"/>
          </p:cNvPicPr>
          <p:nvPr/>
        </p:nvPicPr>
        <p:blipFill rotWithShape="1">
          <a:blip r:embed="rId3"/>
          <a:srcRect l="29303" t="56791" r="30349" b="33391"/>
          <a:stretch/>
        </p:blipFill>
        <p:spPr>
          <a:xfrm>
            <a:off x="980032" y="3944678"/>
            <a:ext cx="5247296" cy="680485"/>
          </a:xfrm>
          <a:prstGeom prst="rect">
            <a:avLst/>
          </a:prstGeom>
        </p:spPr>
      </p:pic>
    </p:spTree>
    <p:extLst>
      <p:ext uri="{BB962C8B-B14F-4D97-AF65-F5344CB8AC3E}">
        <p14:creationId xmlns:p14="http://schemas.microsoft.com/office/powerpoint/2010/main" val="396914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Effect transition="in" filter="barn(inVertical)">
                                      <p:cBhvr>
                                        <p:cTn id="7" dur="500"/>
                                        <p:tgtEl>
                                          <p:spTgt spid="5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0">
                                            <p:txEl>
                                              <p:pRg st="2" end="2"/>
                                            </p:txEl>
                                          </p:spTgt>
                                        </p:tgtEl>
                                        <p:attrNameLst>
                                          <p:attrName>style.visibility</p:attrName>
                                        </p:attrNameLst>
                                      </p:cBhvr>
                                      <p:to>
                                        <p:strVal val="visible"/>
                                      </p:to>
                                    </p:set>
                                    <p:animEffect transition="in" filter="barn(inVertical)">
                                      <p:cBhvr>
                                        <p:cTn id="12" dur="500"/>
                                        <p:tgtEl>
                                          <p:spTgt spid="5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0">
                                            <p:txEl>
                                              <p:pRg st="4" end="4"/>
                                            </p:txEl>
                                          </p:spTgt>
                                        </p:tgtEl>
                                        <p:attrNameLst>
                                          <p:attrName>style.visibility</p:attrName>
                                        </p:attrNameLst>
                                      </p:cBhvr>
                                      <p:to>
                                        <p:strVal val="visible"/>
                                      </p:to>
                                    </p:set>
                                    <p:animEffect transition="in" filter="barn(inVertical)">
                                      <p:cBhvr>
                                        <p:cTn id="17" dur="500"/>
                                        <p:tgtEl>
                                          <p:spTgt spid="56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51571" y="26700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a:t>
            </a:r>
            <a:endParaRPr sz="2800" dirty="0"/>
          </a:p>
        </p:txBody>
      </p:sp>
      <p:sp>
        <p:nvSpPr>
          <p:cNvPr id="560" name="Google Shape;560;p17"/>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p>
            <a:pPr marL="0" lvl="0" indent="0">
              <a:buNone/>
            </a:pPr>
            <a:r>
              <a:rPr lang="hr-HR" sz="1800" dirty="0"/>
              <a:t>10. Pokus se mora izvodit u plastičnoj posudi zato što bi staklena posuda mogla puknuti zbog pritiska tijekom fermentacije.</a:t>
            </a:r>
          </a:p>
          <a:p>
            <a:pPr marL="0" lvl="0" indent="0">
              <a:buNone/>
            </a:pPr>
            <a:endParaRPr lang="hr-HR" sz="1800" dirty="0"/>
          </a:p>
          <a:p>
            <a:pPr marL="0" lvl="0" indent="0">
              <a:buNone/>
            </a:pPr>
            <a:r>
              <a:rPr lang="hr-HR" sz="1800" dirty="0"/>
              <a:t>11. Ponekad je potrebno otvarati posudu u kojoj pokus traje jer na taj način dostavljamo svježi kisik, potreban enzimima kako bi uspješno fermentirali mješavinu u boci.</a:t>
            </a:r>
          </a:p>
          <a:p>
            <a:pPr marL="0" lvl="0" indent="0">
              <a:buNone/>
            </a:pPr>
            <a:endParaRPr lang="hr-HR" sz="1800" dirty="0"/>
          </a:p>
          <a:p>
            <a:pPr marL="0" lvl="0" indent="0">
              <a:buNone/>
            </a:pPr>
            <a:r>
              <a:rPr lang="hr-HR" sz="1800" dirty="0"/>
              <a:t>12. Posuda u kojoj se odvija pokus nakon nekog vremena se treba zatvoriti kako ne bi došlo do pojave crvi.</a:t>
            </a:r>
          </a:p>
          <a:p>
            <a:pPr marL="0" lvl="0" indent="0">
              <a:buNone/>
            </a:pPr>
            <a:endParaRPr lang="hr-HR" sz="1800" dirty="0"/>
          </a:p>
          <a:p>
            <a:pPr marL="0" lvl="0" indent="0">
              <a:buNone/>
            </a:pPr>
            <a:endParaRPr lang="hr-HR" sz="1800"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14</a:t>
            </a:fld>
            <a:endParaRPr/>
          </a:p>
        </p:txBody>
      </p:sp>
      <p:sp>
        <p:nvSpPr>
          <p:cNvPr id="5" name="Google Shape;1045;p48">
            <a:extLst>
              <a:ext uri="{FF2B5EF4-FFF2-40B4-BE49-F238E27FC236}">
                <a16:creationId xmlns:a16="http://schemas.microsoft.com/office/drawing/2014/main" id="{024BCF9F-0083-4DF0-9421-27F0A8D6BE90}"/>
              </a:ext>
            </a:extLst>
          </p:cNvPr>
          <p:cNvSpPr/>
          <p:nvPr/>
        </p:nvSpPr>
        <p:spPr>
          <a:xfrm rot="20431436">
            <a:off x="575085" y="275622"/>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extLst>
      <p:ext uri="{BB962C8B-B14F-4D97-AF65-F5344CB8AC3E}">
        <p14:creationId xmlns:p14="http://schemas.microsoft.com/office/powerpoint/2010/main" val="340955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Effect transition="in" filter="barn(inVertical)">
                                      <p:cBhvr>
                                        <p:cTn id="7" dur="500"/>
                                        <p:tgtEl>
                                          <p:spTgt spid="5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0">
                                            <p:txEl>
                                              <p:pRg st="2" end="2"/>
                                            </p:txEl>
                                          </p:spTgt>
                                        </p:tgtEl>
                                        <p:attrNameLst>
                                          <p:attrName>style.visibility</p:attrName>
                                        </p:attrNameLst>
                                      </p:cBhvr>
                                      <p:to>
                                        <p:strVal val="visible"/>
                                      </p:to>
                                    </p:set>
                                    <p:animEffect transition="in" filter="barn(inVertical)">
                                      <p:cBhvr>
                                        <p:cTn id="12" dur="500"/>
                                        <p:tgtEl>
                                          <p:spTgt spid="5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0">
                                            <p:txEl>
                                              <p:pRg st="4" end="4"/>
                                            </p:txEl>
                                          </p:spTgt>
                                        </p:tgtEl>
                                        <p:attrNameLst>
                                          <p:attrName>style.visibility</p:attrName>
                                        </p:attrNameLst>
                                      </p:cBhvr>
                                      <p:to>
                                        <p:strVal val="visible"/>
                                      </p:to>
                                    </p:set>
                                    <p:animEffect transition="in" filter="barn(inVertical)">
                                      <p:cBhvr>
                                        <p:cTn id="17" dur="500"/>
                                        <p:tgtEl>
                                          <p:spTgt spid="5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51571" y="26700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a:t>
            </a:r>
            <a:endParaRPr sz="2800" dirty="0"/>
          </a:p>
        </p:txBody>
      </p:sp>
      <p:sp>
        <p:nvSpPr>
          <p:cNvPr id="560" name="Google Shape;560;p17"/>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p>
            <a:pPr marL="0" lvl="0" indent="0">
              <a:buNone/>
            </a:pPr>
            <a:r>
              <a:rPr lang="hr-HR" sz="1800" dirty="0"/>
              <a:t>13. Pripremljenu otopinu čuvamo na hladnom i tamnom mjestu zato što sastojci ne smiju biti izravno izloženi Suncu.</a:t>
            </a:r>
          </a:p>
          <a:p>
            <a:pPr marL="0" lvl="0" indent="0">
              <a:buNone/>
            </a:pPr>
            <a:endParaRPr lang="hr-HR" sz="1800" dirty="0"/>
          </a:p>
          <a:p>
            <a:pPr marL="0" lvl="0" indent="0">
              <a:buNone/>
            </a:pPr>
            <a:r>
              <a:rPr lang="hr-HR" sz="1800" dirty="0"/>
              <a:t>14. Enzimi su proteini koji u živim organizmima ubrzavaju kemijske reakcije. Oni su najzaslužniji za stvaranje „čudotvorne” otopine.</a:t>
            </a:r>
          </a:p>
          <a:p>
            <a:pPr marL="0" lvl="0" indent="0">
              <a:buNone/>
            </a:pPr>
            <a:endParaRPr lang="hr-HR" sz="1800" dirty="0"/>
          </a:p>
          <a:p>
            <a:pPr marL="0" lvl="0" indent="0">
              <a:buNone/>
            </a:pPr>
            <a:r>
              <a:rPr lang="hr-HR" sz="1800" dirty="0"/>
              <a:t>15. Kvasci su jednostanične gljive bitne za „čudotvornu” otopinu i one su zaslužne za stvaranje tvari.</a:t>
            </a:r>
          </a:p>
          <a:p>
            <a:pPr marL="0" lvl="0" indent="0">
              <a:buNone/>
            </a:pPr>
            <a:endParaRPr lang="hr-HR" sz="1800"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15</a:t>
            </a:fld>
            <a:endParaRPr/>
          </a:p>
        </p:txBody>
      </p:sp>
      <p:sp>
        <p:nvSpPr>
          <p:cNvPr id="5" name="Google Shape;1045;p48">
            <a:extLst>
              <a:ext uri="{FF2B5EF4-FFF2-40B4-BE49-F238E27FC236}">
                <a16:creationId xmlns:a16="http://schemas.microsoft.com/office/drawing/2014/main" id="{024BCF9F-0083-4DF0-9421-27F0A8D6BE90}"/>
              </a:ext>
            </a:extLst>
          </p:cNvPr>
          <p:cNvSpPr/>
          <p:nvPr/>
        </p:nvSpPr>
        <p:spPr>
          <a:xfrm rot="20431436">
            <a:off x="575085" y="275622"/>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extLst>
      <p:ext uri="{BB962C8B-B14F-4D97-AF65-F5344CB8AC3E}">
        <p14:creationId xmlns:p14="http://schemas.microsoft.com/office/powerpoint/2010/main" val="22377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Effect transition="in" filter="barn(inVertical)">
                                      <p:cBhvr>
                                        <p:cTn id="7" dur="500"/>
                                        <p:tgtEl>
                                          <p:spTgt spid="5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0">
                                            <p:txEl>
                                              <p:pRg st="2" end="2"/>
                                            </p:txEl>
                                          </p:spTgt>
                                        </p:tgtEl>
                                        <p:attrNameLst>
                                          <p:attrName>style.visibility</p:attrName>
                                        </p:attrNameLst>
                                      </p:cBhvr>
                                      <p:to>
                                        <p:strVal val="visible"/>
                                      </p:to>
                                    </p:set>
                                    <p:animEffect transition="in" filter="barn(inVertical)">
                                      <p:cBhvr>
                                        <p:cTn id="12" dur="500"/>
                                        <p:tgtEl>
                                          <p:spTgt spid="5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0">
                                            <p:txEl>
                                              <p:pRg st="4" end="4"/>
                                            </p:txEl>
                                          </p:spTgt>
                                        </p:tgtEl>
                                        <p:attrNameLst>
                                          <p:attrName>style.visibility</p:attrName>
                                        </p:attrNameLst>
                                      </p:cBhvr>
                                      <p:to>
                                        <p:strVal val="visible"/>
                                      </p:to>
                                    </p:set>
                                    <p:animEffect transition="in" filter="barn(inVertical)">
                                      <p:cBhvr>
                                        <p:cTn id="17" dur="500"/>
                                        <p:tgtEl>
                                          <p:spTgt spid="5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3"/>
          <p:cNvSpPr txBox="1">
            <a:spLocks noGrp="1"/>
          </p:cNvSpPr>
          <p:nvPr>
            <p:ph type="title"/>
          </p:nvPr>
        </p:nvSpPr>
        <p:spPr>
          <a:xfrm>
            <a:off x="747925" y="390825"/>
            <a:ext cx="6140400" cy="7158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ODGOVOR NA ISTRAŽIVAČKO PITANJE</a:t>
            </a:r>
            <a:endParaRPr sz="2800" dirty="0"/>
          </a:p>
        </p:txBody>
      </p:sp>
      <p:sp>
        <p:nvSpPr>
          <p:cNvPr id="531" name="Google Shape;531;p13"/>
          <p:cNvSpPr txBox="1"/>
          <p:nvPr/>
        </p:nvSpPr>
        <p:spPr>
          <a:xfrm>
            <a:off x="671924" y="1507195"/>
            <a:ext cx="6216401" cy="935203"/>
          </a:xfrm>
          <a:prstGeom prst="rect">
            <a:avLst/>
          </a:prstGeom>
          <a:noFill/>
          <a:ln>
            <a:noFill/>
          </a:ln>
        </p:spPr>
        <p:txBody>
          <a:bodyPr spcFirstLastPara="1" wrap="square" lIns="91425" tIns="91425" rIns="91425" bIns="91425" anchor="t" anchorCtr="0">
            <a:noAutofit/>
          </a:bodyPr>
          <a:lstStyle/>
          <a:p>
            <a:pPr lvl="0">
              <a:spcBef>
                <a:spcPts val="600"/>
              </a:spcBef>
              <a:buClr>
                <a:schemeClr val="dk1"/>
              </a:buClr>
              <a:buSzPts val="1100"/>
            </a:pPr>
            <a:r>
              <a:rPr lang="hr-HR" sz="2000" dirty="0">
                <a:solidFill>
                  <a:srgbClr val="3D4965"/>
                </a:solidFill>
                <a:latin typeface="Dosis"/>
                <a:ea typeface="Dosis"/>
                <a:cs typeface="Dosis"/>
                <a:sym typeface="Dosis"/>
              </a:rPr>
              <a:t>Proteini enzimi omogućuju da se otpadci voća i povrća pretvore u „čudotvornu” otopinu s raznolikom primjenom.</a:t>
            </a:r>
            <a:endParaRPr sz="2000" dirty="0">
              <a:solidFill>
                <a:srgbClr val="3D4965"/>
              </a:solidFill>
              <a:latin typeface="Dosis"/>
              <a:ea typeface="Dosis"/>
              <a:cs typeface="Dosis"/>
              <a:sym typeface="Dosis"/>
            </a:endParaRPr>
          </a:p>
          <a:p>
            <a:pPr marL="0" lvl="0" indent="0" algn="l" rtl="0">
              <a:spcBef>
                <a:spcPts val="600"/>
              </a:spcBef>
              <a:spcAft>
                <a:spcPts val="0"/>
              </a:spcAft>
              <a:buNone/>
            </a:pPr>
            <a:endParaRPr sz="1200" dirty="0">
              <a:solidFill>
                <a:srgbClr val="3D4965"/>
              </a:solidFill>
              <a:latin typeface="Dosis"/>
              <a:ea typeface="Dosis"/>
              <a:cs typeface="Dosis"/>
              <a:sym typeface="Dosis"/>
            </a:endParaRPr>
          </a:p>
        </p:txBody>
      </p:sp>
      <p:sp>
        <p:nvSpPr>
          <p:cNvPr id="534" name="Google Shape;534;p13"/>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16</a:t>
            </a:fld>
            <a:endParaRPr/>
          </a:p>
        </p:txBody>
      </p:sp>
      <p:sp>
        <p:nvSpPr>
          <p:cNvPr id="7" name="Google Shape;1051;p48">
            <a:extLst>
              <a:ext uri="{FF2B5EF4-FFF2-40B4-BE49-F238E27FC236}">
                <a16:creationId xmlns:a16="http://schemas.microsoft.com/office/drawing/2014/main" id="{0388C652-1328-45C4-ABA3-AA4F7D5B28AD}"/>
              </a:ext>
            </a:extLst>
          </p:cNvPr>
          <p:cNvSpPr/>
          <p:nvPr/>
        </p:nvSpPr>
        <p:spPr>
          <a:xfrm rot="628406">
            <a:off x="5405508" y="2369732"/>
            <a:ext cx="1563348" cy="1529497"/>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6D9EEB"/>
              </a:solidFill>
            </a:endParaRPr>
          </a:p>
        </p:txBody>
      </p:sp>
      <p:sp>
        <p:nvSpPr>
          <p:cNvPr id="6" name="Google Shape;981;p47">
            <a:extLst>
              <a:ext uri="{FF2B5EF4-FFF2-40B4-BE49-F238E27FC236}">
                <a16:creationId xmlns:a16="http://schemas.microsoft.com/office/drawing/2014/main" id="{AC32565E-F641-4756-BF2F-7A3986BFCC44}"/>
              </a:ext>
            </a:extLst>
          </p:cNvPr>
          <p:cNvSpPr/>
          <p:nvPr/>
        </p:nvSpPr>
        <p:spPr>
          <a:xfrm rot="20415689">
            <a:off x="483304" y="203411"/>
            <a:ext cx="377239" cy="374825"/>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3729837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34"/>
          <p:cNvSpPr txBox="1">
            <a:spLocks noGrp="1"/>
          </p:cNvSpPr>
          <p:nvPr>
            <p:ph type="ctrTitle" idx="4294967295"/>
          </p:nvPr>
        </p:nvSpPr>
        <p:spPr>
          <a:xfrm>
            <a:off x="3029998" y="1644015"/>
            <a:ext cx="3084004" cy="185546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6000" dirty="0"/>
              <a:t>Hvala na pažnji!</a:t>
            </a:r>
            <a:endParaRPr sz="6000" dirty="0"/>
          </a:p>
        </p:txBody>
      </p:sp>
      <p:sp>
        <p:nvSpPr>
          <p:cNvPr id="754" name="Google Shape;754;p34"/>
          <p:cNvSpPr/>
          <p:nvPr/>
        </p:nvSpPr>
        <p:spPr>
          <a:xfrm>
            <a:off x="5523948" y="2207515"/>
            <a:ext cx="1180108" cy="1089975"/>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78D8"/>
              </a:solidFill>
            </a:endParaRPr>
          </a:p>
        </p:txBody>
      </p:sp>
      <p:sp>
        <p:nvSpPr>
          <p:cNvPr id="755" name="Google Shape;755;p3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3"/>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lvl="0"/>
            <a:r>
              <a:rPr lang="hr-HR" sz="2800" b="1" dirty="0">
                <a:solidFill>
                  <a:schemeClr val="bg2">
                    <a:lumMod val="60000"/>
                    <a:lumOff val="40000"/>
                  </a:schemeClr>
                </a:solidFill>
                <a:latin typeface="Dosis"/>
                <a:ea typeface="Dosis"/>
                <a:cs typeface="Dosis"/>
                <a:sym typeface="Dosis"/>
              </a:rPr>
              <a:t>IZVORI</a:t>
            </a:r>
            <a:endParaRPr dirty="0">
              <a:solidFill>
                <a:schemeClr val="bg2">
                  <a:lumMod val="60000"/>
                  <a:lumOff val="40000"/>
                </a:schemeClr>
              </a:solidFill>
            </a:endParaRPr>
          </a:p>
        </p:txBody>
      </p:sp>
      <p:sp>
        <p:nvSpPr>
          <p:cNvPr id="740" name="Google Shape;740;p33"/>
          <p:cNvSpPr txBox="1">
            <a:spLocks noGrp="1"/>
          </p:cNvSpPr>
          <p:nvPr>
            <p:ph type="body" idx="1"/>
          </p:nvPr>
        </p:nvSpPr>
        <p:spPr>
          <a:xfrm>
            <a:off x="2551814" y="1573620"/>
            <a:ext cx="4082902" cy="2537706"/>
          </a:xfrm>
          <a:prstGeom prst="rect">
            <a:avLst/>
          </a:prstGeom>
        </p:spPr>
        <p:txBody>
          <a:bodyPr spcFirstLastPara="1" wrap="square" lIns="91425" tIns="91425" rIns="91425" bIns="91425" anchor="t" anchorCtr="0">
            <a:noAutofit/>
          </a:bodyPr>
          <a:lstStyle/>
          <a:p>
            <a:pPr marL="0" lvl="0" indent="0">
              <a:buNone/>
            </a:pPr>
            <a:r>
              <a:rPr lang="hr-HR" sz="1200" dirty="0">
                <a:hlinkClick r:id="rId3"/>
              </a:rPr>
              <a:t>https://regulator.hr/zanimljivosti/sto-je-biomasa-i-kako-se-koristi/</a:t>
            </a:r>
            <a:r>
              <a:rPr lang="hr-HR" sz="1200" dirty="0"/>
              <a:t> </a:t>
            </a:r>
          </a:p>
          <a:p>
            <a:pPr marL="0" lvl="0" indent="0">
              <a:buNone/>
            </a:pPr>
            <a:r>
              <a:rPr lang="hr-HR" sz="1200" dirty="0">
                <a:hlinkClick r:id="rId4"/>
              </a:rPr>
              <a:t>http://www.eduvizija.hr/portal/lekcija/8-razred-kemija-plasticne-mase#tekst_lekcije</a:t>
            </a:r>
            <a:r>
              <a:rPr lang="hr-HR" sz="1200" dirty="0"/>
              <a:t> </a:t>
            </a:r>
          </a:p>
          <a:p>
            <a:pPr marL="0" lvl="0" indent="0">
              <a:buNone/>
            </a:pPr>
            <a:r>
              <a:rPr lang="hr-HR" sz="1200" dirty="0">
                <a:hlinkClick r:id="rId5"/>
              </a:rPr>
              <a:t>https://www.ekoloji.com/hr/ekoloji/biyokutle-nedir/</a:t>
            </a:r>
            <a:endParaRPr lang="hr-HR" sz="1200" dirty="0"/>
          </a:p>
          <a:p>
            <a:pPr marL="0" lvl="0" indent="0">
              <a:buNone/>
            </a:pPr>
            <a:r>
              <a:rPr lang="hr-HR" sz="1200" dirty="0">
                <a:hlinkClick r:id="rId6"/>
              </a:rPr>
              <a:t>https://www.youtube.com/watch?v=TOD-hePnJPI&amp;t=325s</a:t>
            </a:r>
            <a:r>
              <a:rPr lang="hr-HR" sz="1200" dirty="0"/>
              <a:t> </a:t>
            </a:r>
          </a:p>
          <a:p>
            <a:pPr marL="0" lvl="0" indent="0">
              <a:buNone/>
            </a:pPr>
            <a:r>
              <a:rPr lang="hr-HR" sz="1200" dirty="0">
                <a:hlinkClick r:id="rId7"/>
              </a:rPr>
              <a:t>https://www.enciklopedija.hr/natuknica.aspx?id=1826</a:t>
            </a:r>
            <a:r>
              <a:rPr lang="hr-HR" sz="1200" dirty="0"/>
              <a:t>  </a:t>
            </a:r>
          </a:p>
          <a:p>
            <a:pPr marL="0" lvl="0" indent="0">
              <a:buNone/>
            </a:pPr>
            <a:r>
              <a:rPr lang="hr-HR" sz="1200" dirty="0">
                <a:hlinkClick r:id="rId8"/>
              </a:rPr>
              <a:t>https://www.agroklub.com/eko-proizvodnja/od-ostataka-iz-kuhinje-napravite-sami-prirodni-deterdzent-gnojivo-i-pesticid/59584/</a:t>
            </a:r>
            <a:r>
              <a:rPr lang="hr-HR" sz="1200" dirty="0"/>
              <a:t> </a:t>
            </a:r>
            <a:endParaRPr sz="1200" dirty="0"/>
          </a:p>
        </p:txBody>
      </p:sp>
      <p:sp>
        <p:nvSpPr>
          <p:cNvPr id="741" name="Google Shape;741;p33"/>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18</a:t>
            </a:fld>
            <a:endParaRPr/>
          </a:p>
        </p:txBody>
      </p:sp>
      <p:grpSp>
        <p:nvGrpSpPr>
          <p:cNvPr id="742" name="Google Shape;742;p33"/>
          <p:cNvGrpSpPr/>
          <p:nvPr/>
        </p:nvGrpSpPr>
        <p:grpSpPr>
          <a:xfrm>
            <a:off x="1858591" y="1353214"/>
            <a:ext cx="5426818" cy="3179508"/>
            <a:chOff x="1177450" y="241631"/>
            <a:chExt cx="6173152" cy="3616776"/>
          </a:xfrm>
        </p:grpSpPr>
        <p:sp>
          <p:nvSpPr>
            <p:cNvPr id="743" name="Google Shape;743;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 name="Google Shape;979;p47">
            <a:extLst>
              <a:ext uri="{FF2B5EF4-FFF2-40B4-BE49-F238E27FC236}">
                <a16:creationId xmlns:a16="http://schemas.microsoft.com/office/drawing/2014/main" id="{44D8DD55-0556-47B1-BF2B-B5FC0A6A9818}"/>
              </a:ext>
            </a:extLst>
          </p:cNvPr>
          <p:cNvSpPr/>
          <p:nvPr/>
        </p:nvSpPr>
        <p:spPr>
          <a:xfrm>
            <a:off x="433098" y="302380"/>
            <a:ext cx="412441" cy="39360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8"/>
          <p:cNvSpPr txBox="1">
            <a:spLocks noGrp="1"/>
          </p:cNvSpPr>
          <p:nvPr>
            <p:ph type="title" idx="4294967295"/>
          </p:nvPr>
        </p:nvSpPr>
        <p:spPr>
          <a:xfrm>
            <a:off x="1501800" y="225025"/>
            <a:ext cx="6140400" cy="857400"/>
          </a:xfrm>
          <a:prstGeom prst="rect">
            <a:avLst/>
          </a:prstGeom>
        </p:spPr>
        <p:txBody>
          <a:bodyPr spcFirstLastPara="1" wrap="square" lIns="91425" tIns="91425" rIns="91425" bIns="91425" anchor="b" anchorCtr="0">
            <a:noAutofit/>
          </a:bodyPr>
          <a:lstStyle/>
          <a:p>
            <a:pPr lvl="0" algn="ctr"/>
            <a:r>
              <a:rPr lang="hr-HR" sz="2800" b="1" dirty="0">
                <a:solidFill>
                  <a:srgbClr val="3C78D8"/>
                </a:solidFill>
                <a:latin typeface="Dosis"/>
                <a:ea typeface="Dosis"/>
                <a:cs typeface="Dosis"/>
                <a:sym typeface="Dosis"/>
              </a:rPr>
              <a:t>SADRŽAJ</a:t>
            </a:r>
            <a:endParaRPr sz="2800" dirty="0"/>
          </a:p>
        </p:txBody>
      </p:sp>
      <p:cxnSp>
        <p:nvCxnSpPr>
          <p:cNvPr id="662" name="Google Shape;662;p28"/>
          <p:cNvCxnSpPr/>
          <p:nvPr/>
        </p:nvCxnSpPr>
        <p:spPr>
          <a:xfrm>
            <a:off x="-4800" y="2156036"/>
            <a:ext cx="9153600" cy="0"/>
          </a:xfrm>
          <a:prstGeom prst="straightConnector1">
            <a:avLst/>
          </a:prstGeom>
          <a:noFill/>
          <a:ln w="19050" cap="rnd" cmpd="sng">
            <a:solidFill>
              <a:srgbClr val="1C4587"/>
            </a:solidFill>
            <a:prstDash val="dash"/>
            <a:round/>
            <a:headEnd type="none" w="med" len="med"/>
            <a:tailEnd type="none" w="med" len="med"/>
          </a:ln>
        </p:spPr>
      </p:cxnSp>
      <p:sp>
        <p:nvSpPr>
          <p:cNvPr id="663" name="Google Shape;663;p28"/>
          <p:cNvSpPr/>
          <p:nvPr/>
        </p:nvSpPr>
        <p:spPr>
          <a:xfrm rot="10800000" flipH="1">
            <a:off x="736375" y="1939007"/>
            <a:ext cx="419100" cy="419400"/>
          </a:xfrm>
          <a:prstGeom prst="donut">
            <a:avLst>
              <a:gd name="adj" fmla="val 24108"/>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4" name="Google Shape;664;p28"/>
          <p:cNvCxnSpPr/>
          <p:nvPr/>
        </p:nvCxnSpPr>
        <p:spPr>
          <a:xfrm>
            <a:off x="945925" y="2099023"/>
            <a:ext cx="0" cy="876300"/>
          </a:xfrm>
          <a:prstGeom prst="straightConnector1">
            <a:avLst/>
          </a:prstGeom>
          <a:noFill/>
          <a:ln w="19050" cap="flat" cmpd="sng">
            <a:solidFill>
              <a:srgbClr val="3C78D8"/>
            </a:solidFill>
            <a:prstDash val="solid"/>
            <a:round/>
            <a:headEnd type="oval" w="med" len="med"/>
            <a:tailEnd type="diamond" w="med" len="med"/>
          </a:ln>
        </p:spPr>
      </p:cxnSp>
      <p:sp>
        <p:nvSpPr>
          <p:cNvPr id="665" name="Google Shape;665;p28"/>
          <p:cNvSpPr/>
          <p:nvPr/>
        </p:nvSpPr>
        <p:spPr>
          <a:xfrm>
            <a:off x="2587991" y="1939007"/>
            <a:ext cx="419100" cy="419400"/>
          </a:xfrm>
          <a:prstGeom prst="donut">
            <a:avLst>
              <a:gd name="adj" fmla="val 24108"/>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rot="10800000" flipH="1">
            <a:off x="4362450" y="1939007"/>
            <a:ext cx="419100" cy="419400"/>
          </a:xfrm>
          <a:prstGeom prst="donut">
            <a:avLst>
              <a:gd name="adj" fmla="val 24108"/>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7" name="Google Shape;667;p28"/>
          <p:cNvCxnSpPr/>
          <p:nvPr/>
        </p:nvCxnSpPr>
        <p:spPr>
          <a:xfrm>
            <a:off x="2797541" y="2099023"/>
            <a:ext cx="0" cy="876300"/>
          </a:xfrm>
          <a:prstGeom prst="straightConnector1">
            <a:avLst/>
          </a:prstGeom>
          <a:noFill/>
          <a:ln w="19050" cap="flat" cmpd="sng">
            <a:solidFill>
              <a:srgbClr val="3C78D8"/>
            </a:solidFill>
            <a:prstDash val="solid"/>
            <a:round/>
            <a:headEnd type="oval" w="med" len="med"/>
            <a:tailEnd type="diamond" w="med" len="med"/>
          </a:ln>
        </p:spPr>
      </p:cxnSp>
      <p:cxnSp>
        <p:nvCxnSpPr>
          <p:cNvPr id="668" name="Google Shape;668;p28"/>
          <p:cNvCxnSpPr/>
          <p:nvPr/>
        </p:nvCxnSpPr>
        <p:spPr>
          <a:xfrm>
            <a:off x="4572000" y="2099023"/>
            <a:ext cx="0" cy="876300"/>
          </a:xfrm>
          <a:prstGeom prst="straightConnector1">
            <a:avLst/>
          </a:prstGeom>
          <a:noFill/>
          <a:ln w="19050" cap="flat" cmpd="sng">
            <a:solidFill>
              <a:srgbClr val="3C78D8"/>
            </a:solidFill>
            <a:prstDash val="solid"/>
            <a:round/>
            <a:headEnd type="oval" w="med" len="med"/>
            <a:tailEnd type="diamond" w="med" len="med"/>
          </a:ln>
        </p:spPr>
      </p:cxnSp>
      <p:sp>
        <p:nvSpPr>
          <p:cNvPr id="669" name="Google Shape;669;p28"/>
          <p:cNvSpPr txBox="1"/>
          <p:nvPr/>
        </p:nvSpPr>
        <p:spPr>
          <a:xfrm>
            <a:off x="322075" y="3016218"/>
            <a:ext cx="12477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HR" sz="1800" dirty="0">
                <a:solidFill>
                  <a:srgbClr val="3D4965"/>
                </a:solidFill>
                <a:latin typeface="Dosis"/>
                <a:ea typeface="Dosis"/>
                <a:cs typeface="Dosis"/>
                <a:sym typeface="Dosis"/>
              </a:rPr>
              <a:t>Cilj projekta</a:t>
            </a:r>
            <a:endParaRPr sz="1800" dirty="0">
              <a:solidFill>
                <a:srgbClr val="3D4965"/>
              </a:solidFill>
              <a:latin typeface="Dosis"/>
              <a:ea typeface="Dosis"/>
              <a:cs typeface="Dosis"/>
              <a:sym typeface="Dosis"/>
            </a:endParaRPr>
          </a:p>
        </p:txBody>
      </p:sp>
      <p:sp>
        <p:nvSpPr>
          <p:cNvPr id="670" name="Google Shape;670;p28"/>
          <p:cNvSpPr txBox="1"/>
          <p:nvPr/>
        </p:nvSpPr>
        <p:spPr>
          <a:xfrm>
            <a:off x="2173691" y="3138636"/>
            <a:ext cx="12477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HR" sz="1800" dirty="0">
                <a:solidFill>
                  <a:srgbClr val="3D4965"/>
                </a:solidFill>
                <a:latin typeface="Dosis"/>
                <a:ea typeface="Dosis"/>
                <a:cs typeface="Dosis"/>
                <a:sym typeface="Dosis"/>
              </a:rPr>
              <a:t>Istraživačko pitanje</a:t>
            </a:r>
            <a:endParaRPr sz="1800" dirty="0">
              <a:solidFill>
                <a:srgbClr val="3D4965"/>
              </a:solidFill>
              <a:latin typeface="Dosis"/>
              <a:ea typeface="Dosis"/>
              <a:cs typeface="Dosis"/>
              <a:sym typeface="Dosis"/>
            </a:endParaRPr>
          </a:p>
        </p:txBody>
      </p:sp>
      <p:sp>
        <p:nvSpPr>
          <p:cNvPr id="671" name="Google Shape;671;p28"/>
          <p:cNvSpPr txBox="1"/>
          <p:nvPr/>
        </p:nvSpPr>
        <p:spPr>
          <a:xfrm>
            <a:off x="3948150" y="3016218"/>
            <a:ext cx="12477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HR" sz="1800" dirty="0">
                <a:solidFill>
                  <a:srgbClr val="3D4965"/>
                </a:solidFill>
                <a:latin typeface="Dosis"/>
                <a:ea typeface="Dosis"/>
                <a:cs typeface="Dosis"/>
                <a:sym typeface="Dosis"/>
              </a:rPr>
              <a:t>Opis pokusa</a:t>
            </a:r>
            <a:endParaRPr sz="1800" dirty="0">
              <a:solidFill>
                <a:srgbClr val="3D4965"/>
              </a:solidFill>
              <a:latin typeface="Dosis"/>
              <a:ea typeface="Dosis"/>
              <a:cs typeface="Dosis"/>
              <a:sym typeface="Dosis"/>
            </a:endParaRPr>
          </a:p>
        </p:txBody>
      </p:sp>
      <p:sp>
        <p:nvSpPr>
          <p:cNvPr id="672" name="Google Shape;672;p28"/>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2" name="Rectangle 1">
            <a:extLst>
              <a:ext uri="{FF2B5EF4-FFF2-40B4-BE49-F238E27FC236}">
                <a16:creationId xmlns:a16="http://schemas.microsoft.com/office/drawing/2014/main" id="{8B866BAD-8D0C-46E1-8BF5-3828F12F5D7A}"/>
              </a:ext>
            </a:extLst>
          </p:cNvPr>
          <p:cNvSpPr/>
          <p:nvPr/>
        </p:nvSpPr>
        <p:spPr>
          <a:xfrm>
            <a:off x="5631623" y="3016218"/>
            <a:ext cx="1247694" cy="646331"/>
          </a:xfrm>
          <a:prstGeom prst="rect">
            <a:avLst/>
          </a:prstGeom>
        </p:spPr>
        <p:txBody>
          <a:bodyPr wrap="square">
            <a:spAutoFit/>
          </a:bodyPr>
          <a:lstStyle/>
          <a:p>
            <a:pPr lvl="0" algn="ctr"/>
            <a:r>
              <a:rPr lang="hr-HR" sz="1800" dirty="0">
                <a:solidFill>
                  <a:srgbClr val="3D4965"/>
                </a:solidFill>
                <a:latin typeface="Dosis"/>
                <a:ea typeface="Dosis"/>
                <a:cs typeface="Dosis"/>
                <a:sym typeface="Dosis"/>
              </a:rPr>
              <a:t>Odgovori na pitanja</a:t>
            </a:r>
          </a:p>
        </p:txBody>
      </p:sp>
      <p:sp>
        <p:nvSpPr>
          <p:cNvPr id="16" name="Google Shape;666;p28">
            <a:extLst>
              <a:ext uri="{FF2B5EF4-FFF2-40B4-BE49-F238E27FC236}">
                <a16:creationId xmlns:a16="http://schemas.microsoft.com/office/drawing/2014/main" id="{C72609E9-C932-4201-A3BE-53EADE68C1DF}"/>
              </a:ext>
            </a:extLst>
          </p:cNvPr>
          <p:cNvSpPr/>
          <p:nvPr/>
        </p:nvSpPr>
        <p:spPr>
          <a:xfrm rot="10800000" flipH="1">
            <a:off x="6045920" y="1939007"/>
            <a:ext cx="419100" cy="419400"/>
          </a:xfrm>
          <a:prstGeom prst="donut">
            <a:avLst>
              <a:gd name="adj" fmla="val 24108"/>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668;p28">
            <a:extLst>
              <a:ext uri="{FF2B5EF4-FFF2-40B4-BE49-F238E27FC236}">
                <a16:creationId xmlns:a16="http://schemas.microsoft.com/office/drawing/2014/main" id="{F712380D-905A-4C0A-81F6-D0E2CB9C28CF}"/>
              </a:ext>
            </a:extLst>
          </p:cNvPr>
          <p:cNvCxnSpPr/>
          <p:nvPr/>
        </p:nvCxnSpPr>
        <p:spPr>
          <a:xfrm>
            <a:off x="6255470" y="2099023"/>
            <a:ext cx="0" cy="876300"/>
          </a:xfrm>
          <a:prstGeom prst="straightConnector1">
            <a:avLst/>
          </a:prstGeom>
          <a:noFill/>
          <a:ln w="19050" cap="flat" cmpd="sng">
            <a:solidFill>
              <a:srgbClr val="3C78D8"/>
            </a:solidFill>
            <a:prstDash val="solid"/>
            <a:round/>
            <a:headEnd type="oval" w="med" len="med"/>
            <a:tailEnd type="diamond" w="med" len="med"/>
          </a:ln>
        </p:spPr>
      </p:cxnSp>
      <p:sp>
        <p:nvSpPr>
          <p:cNvPr id="4" name="Rectangle 3">
            <a:extLst>
              <a:ext uri="{FF2B5EF4-FFF2-40B4-BE49-F238E27FC236}">
                <a16:creationId xmlns:a16="http://schemas.microsoft.com/office/drawing/2014/main" id="{7A4EF3D7-FF62-4495-B04C-3831569715B3}"/>
              </a:ext>
            </a:extLst>
          </p:cNvPr>
          <p:cNvSpPr/>
          <p:nvPr/>
        </p:nvSpPr>
        <p:spPr>
          <a:xfrm>
            <a:off x="7406082" y="3032336"/>
            <a:ext cx="1247694" cy="923330"/>
          </a:xfrm>
          <a:prstGeom prst="rect">
            <a:avLst/>
          </a:prstGeom>
        </p:spPr>
        <p:txBody>
          <a:bodyPr wrap="square">
            <a:spAutoFit/>
          </a:bodyPr>
          <a:lstStyle/>
          <a:p>
            <a:r>
              <a:rPr lang="hr-HR" sz="1800" dirty="0">
                <a:solidFill>
                  <a:srgbClr val="3D4965"/>
                </a:solidFill>
                <a:latin typeface="Dosis"/>
                <a:ea typeface="Dosis"/>
                <a:cs typeface="Dosis"/>
                <a:sym typeface="Dosis"/>
              </a:rPr>
              <a:t>Odgovor na istraživačko pitanje</a:t>
            </a:r>
            <a:endParaRPr lang="hr-HR" dirty="0"/>
          </a:p>
        </p:txBody>
      </p:sp>
      <p:sp>
        <p:nvSpPr>
          <p:cNvPr id="19" name="Google Shape;666;p28">
            <a:extLst>
              <a:ext uri="{FF2B5EF4-FFF2-40B4-BE49-F238E27FC236}">
                <a16:creationId xmlns:a16="http://schemas.microsoft.com/office/drawing/2014/main" id="{3D60175F-1E3B-4509-9EE3-4A08617EEC98}"/>
              </a:ext>
            </a:extLst>
          </p:cNvPr>
          <p:cNvSpPr/>
          <p:nvPr/>
        </p:nvSpPr>
        <p:spPr>
          <a:xfrm rot="10800000" flipH="1">
            <a:off x="7729390" y="1939007"/>
            <a:ext cx="419100" cy="419400"/>
          </a:xfrm>
          <a:prstGeom prst="donut">
            <a:avLst>
              <a:gd name="adj" fmla="val 24108"/>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668;p28">
            <a:extLst>
              <a:ext uri="{FF2B5EF4-FFF2-40B4-BE49-F238E27FC236}">
                <a16:creationId xmlns:a16="http://schemas.microsoft.com/office/drawing/2014/main" id="{001140D3-A14F-45DB-88D9-22761B4E9805}"/>
              </a:ext>
            </a:extLst>
          </p:cNvPr>
          <p:cNvCxnSpPr/>
          <p:nvPr/>
        </p:nvCxnSpPr>
        <p:spPr>
          <a:xfrm>
            <a:off x="7938940" y="2099023"/>
            <a:ext cx="0" cy="876300"/>
          </a:xfrm>
          <a:prstGeom prst="straightConnector1">
            <a:avLst/>
          </a:prstGeom>
          <a:noFill/>
          <a:ln w="19050" cap="flat" cmpd="sng">
            <a:solidFill>
              <a:srgbClr val="3C78D8"/>
            </a:solidFill>
            <a:prstDash val="solid"/>
            <a:round/>
            <a:headEnd type="oval" w="med" len="med"/>
            <a:tailEnd type="diamond"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51571" y="26700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CILJ PROJEKTA</a:t>
            </a:r>
            <a:r>
              <a:rPr lang="hr-HR" sz="2800" dirty="0"/>
              <a:t> </a:t>
            </a:r>
            <a:endParaRPr sz="2800" dirty="0"/>
          </a:p>
        </p:txBody>
      </p:sp>
      <p:sp>
        <p:nvSpPr>
          <p:cNvPr id="560" name="Google Shape;560;p17"/>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p>
            <a:pPr marL="457200" lvl="0" indent="-387350" algn="l" rtl="0">
              <a:spcBef>
                <a:spcPts val="600"/>
              </a:spcBef>
              <a:spcAft>
                <a:spcPts val="0"/>
              </a:spcAft>
              <a:buSzPts val="2500"/>
              <a:buChar char="✘"/>
            </a:pPr>
            <a:r>
              <a:rPr lang="hr-HR" sz="2200" dirty="0"/>
              <a:t>Naučiti od otpadaka voća i povrća načiniti korisnu „čudotvornu” otopinu</a:t>
            </a:r>
            <a:endParaRPr sz="2200" dirty="0"/>
          </a:p>
          <a:p>
            <a:pPr marL="457200" lvl="0" indent="-387350" algn="l" rtl="0">
              <a:spcBef>
                <a:spcPts val="0"/>
              </a:spcBef>
              <a:spcAft>
                <a:spcPts val="0"/>
              </a:spcAft>
              <a:buSzPts val="2500"/>
              <a:buChar char="✘"/>
            </a:pPr>
            <a:r>
              <a:rPr lang="hr-HR" sz="2200" dirty="0"/>
              <a:t>Izvođenjem pokusa istražiti vrstu, svojstva i sastav tvari</a:t>
            </a:r>
            <a:endParaRPr sz="2200" dirty="0"/>
          </a:p>
          <a:p>
            <a:pPr marL="457200" lvl="0" indent="-387350" algn="l" rtl="0">
              <a:spcBef>
                <a:spcPts val="0"/>
              </a:spcBef>
              <a:spcAft>
                <a:spcPts val="0"/>
              </a:spcAft>
              <a:buSzPts val="2500"/>
              <a:buChar char="✘"/>
            </a:pPr>
            <a:r>
              <a:rPr lang="hr-HR" sz="2200" dirty="0"/>
              <a:t>Opažati kemijske promjene i napisati odgovarajuću kemijsku jednadžbu</a:t>
            </a:r>
            <a:endParaRPr sz="2200" dirty="0"/>
          </a:p>
          <a:p>
            <a:pPr marL="0" lvl="0" indent="0" algn="l" rtl="0">
              <a:spcBef>
                <a:spcPts val="600"/>
              </a:spcBef>
              <a:spcAft>
                <a:spcPts val="0"/>
              </a:spcAft>
              <a:buNone/>
            </a:pP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a:t>
            </a:fld>
            <a:endParaRPr/>
          </a:p>
        </p:txBody>
      </p:sp>
      <p:sp>
        <p:nvSpPr>
          <p:cNvPr id="5" name="Google Shape;1045;p48">
            <a:extLst>
              <a:ext uri="{FF2B5EF4-FFF2-40B4-BE49-F238E27FC236}">
                <a16:creationId xmlns:a16="http://schemas.microsoft.com/office/drawing/2014/main" id="{024BCF9F-0083-4DF0-9421-27F0A8D6BE90}"/>
              </a:ext>
            </a:extLst>
          </p:cNvPr>
          <p:cNvSpPr/>
          <p:nvPr/>
        </p:nvSpPr>
        <p:spPr>
          <a:xfrm rot="20431436">
            <a:off x="575085" y="275622"/>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Effect transition="in" filter="barn(inVertical)">
                                      <p:cBhvr>
                                        <p:cTn id="7" dur="500"/>
                                        <p:tgtEl>
                                          <p:spTgt spid="5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0">
                                            <p:txEl>
                                              <p:pRg st="1" end="1"/>
                                            </p:txEl>
                                          </p:spTgt>
                                        </p:tgtEl>
                                        <p:attrNameLst>
                                          <p:attrName>style.visibility</p:attrName>
                                        </p:attrNameLst>
                                      </p:cBhvr>
                                      <p:to>
                                        <p:strVal val="visible"/>
                                      </p:to>
                                    </p:set>
                                    <p:animEffect transition="in" filter="barn(inVertical)">
                                      <p:cBhvr>
                                        <p:cTn id="12" dur="500"/>
                                        <p:tgtEl>
                                          <p:spTgt spid="5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0">
                                            <p:txEl>
                                              <p:pRg st="2" end="2"/>
                                            </p:txEl>
                                          </p:spTgt>
                                        </p:tgtEl>
                                        <p:attrNameLst>
                                          <p:attrName>style.visibility</p:attrName>
                                        </p:attrNameLst>
                                      </p:cBhvr>
                                      <p:to>
                                        <p:strVal val="visible"/>
                                      </p:to>
                                    </p:set>
                                    <p:animEffect transition="in" filter="barn(inVertical)">
                                      <p:cBhvr>
                                        <p:cTn id="17" dur="500"/>
                                        <p:tgtEl>
                                          <p:spTgt spid="5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3"/>
          <p:cNvSpPr txBox="1">
            <a:spLocks noGrp="1"/>
          </p:cNvSpPr>
          <p:nvPr>
            <p:ph type="title"/>
          </p:nvPr>
        </p:nvSpPr>
        <p:spPr>
          <a:xfrm>
            <a:off x="747925" y="390825"/>
            <a:ext cx="6140400" cy="7158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ISTRAŽIVAČKO PITANJE</a:t>
            </a:r>
            <a:endParaRPr sz="2800" dirty="0"/>
          </a:p>
        </p:txBody>
      </p:sp>
      <p:sp>
        <p:nvSpPr>
          <p:cNvPr id="531" name="Google Shape;531;p13"/>
          <p:cNvSpPr txBox="1"/>
          <p:nvPr/>
        </p:nvSpPr>
        <p:spPr>
          <a:xfrm>
            <a:off x="671924" y="1507195"/>
            <a:ext cx="6216401" cy="935203"/>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hr-HR" sz="2000" dirty="0">
                <a:solidFill>
                  <a:srgbClr val="3D4965"/>
                </a:solidFill>
                <a:latin typeface="Dosis"/>
                <a:ea typeface="Dosis"/>
                <a:cs typeface="Dosis"/>
                <a:sym typeface="Dosis"/>
              </a:rPr>
              <a:t>Koji proteini omogućuju da se otpadci voća i povrća pretvore u „čudotvornu” otopinu s raznolikom primjenom?</a:t>
            </a:r>
            <a:endParaRPr sz="2000" dirty="0">
              <a:solidFill>
                <a:srgbClr val="3D4965"/>
              </a:solidFill>
              <a:latin typeface="Dosis"/>
              <a:ea typeface="Dosis"/>
              <a:cs typeface="Dosis"/>
              <a:sym typeface="Dosis"/>
            </a:endParaRPr>
          </a:p>
          <a:p>
            <a:pPr marL="0" lvl="0" indent="0" algn="l" rtl="0">
              <a:spcBef>
                <a:spcPts val="600"/>
              </a:spcBef>
              <a:spcAft>
                <a:spcPts val="0"/>
              </a:spcAft>
              <a:buNone/>
            </a:pPr>
            <a:endParaRPr sz="1200" dirty="0">
              <a:solidFill>
                <a:srgbClr val="3D4965"/>
              </a:solidFill>
              <a:latin typeface="Dosis"/>
              <a:ea typeface="Dosis"/>
              <a:cs typeface="Dosis"/>
              <a:sym typeface="Dosis"/>
            </a:endParaRPr>
          </a:p>
        </p:txBody>
      </p:sp>
      <p:sp>
        <p:nvSpPr>
          <p:cNvPr id="534" name="Google Shape;534;p13"/>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a:t>
            </a:fld>
            <a:endParaRPr/>
          </a:p>
        </p:txBody>
      </p:sp>
      <p:sp>
        <p:nvSpPr>
          <p:cNvPr id="7" name="Google Shape;1051;p48">
            <a:extLst>
              <a:ext uri="{FF2B5EF4-FFF2-40B4-BE49-F238E27FC236}">
                <a16:creationId xmlns:a16="http://schemas.microsoft.com/office/drawing/2014/main" id="{0388C652-1328-45C4-ABA3-AA4F7D5B28AD}"/>
              </a:ext>
            </a:extLst>
          </p:cNvPr>
          <p:cNvSpPr/>
          <p:nvPr/>
        </p:nvSpPr>
        <p:spPr>
          <a:xfrm rot="628406">
            <a:off x="5405508" y="2369732"/>
            <a:ext cx="1563348" cy="1529497"/>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6D9EEB"/>
              </a:solidFill>
            </a:endParaRPr>
          </a:p>
        </p:txBody>
      </p:sp>
      <p:sp>
        <p:nvSpPr>
          <p:cNvPr id="6" name="Google Shape;981;p47">
            <a:extLst>
              <a:ext uri="{FF2B5EF4-FFF2-40B4-BE49-F238E27FC236}">
                <a16:creationId xmlns:a16="http://schemas.microsoft.com/office/drawing/2014/main" id="{DF925082-F650-4BE7-A459-6593D8A73E02}"/>
              </a:ext>
            </a:extLst>
          </p:cNvPr>
          <p:cNvSpPr/>
          <p:nvPr/>
        </p:nvSpPr>
        <p:spPr>
          <a:xfrm rot="20415689">
            <a:off x="483304" y="203411"/>
            <a:ext cx="377239" cy="374825"/>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9"/>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hr-HR" sz="2000" b="1" dirty="0"/>
              <a:t>Potreban pribor i kemikalije:</a:t>
            </a:r>
          </a:p>
          <a:p>
            <a:pPr marL="0" lvl="0" indent="0" algn="l" rtl="0">
              <a:spcBef>
                <a:spcPts val="600"/>
              </a:spcBef>
              <a:spcAft>
                <a:spcPts val="0"/>
              </a:spcAft>
              <a:buNone/>
            </a:pPr>
            <a:r>
              <a:rPr lang="hr-HR" sz="1800" dirty="0"/>
              <a:t>vaga, plastična posuda s poklopcem (otvor na poklopcu), žlica, nož, gumena cijev, plastična bočica, ljepljiva vrpca, posuda za mjerenje volumena, 100 g smeđeg šećera, 300 g ostataka voća i povrća i 1 L čiste vode</a:t>
            </a:r>
          </a:p>
        </p:txBody>
      </p:sp>
      <p:sp>
        <p:nvSpPr>
          <p:cNvPr id="578" name="Google Shape;578;p19"/>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OPIS POKUSA</a:t>
            </a:r>
            <a:endParaRPr sz="2800" dirty="0"/>
          </a:p>
        </p:txBody>
      </p:sp>
      <p:pic>
        <p:nvPicPr>
          <p:cNvPr id="2" name="Picture 1">
            <a:extLst>
              <a:ext uri="{FF2B5EF4-FFF2-40B4-BE49-F238E27FC236}">
                <a16:creationId xmlns:a16="http://schemas.microsoft.com/office/drawing/2014/main" id="{DB3A3B78-92D9-49B0-B4C9-A2F2DE61E7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8386" y1="36283" x2="26906" y2="79646"/>
                        <a14:foregroundMark x1="18834" y1="89381" x2="26009" y2="76549"/>
                        <a14:foregroundMark x1="80269" y1="86726" x2="77130" y2="36726"/>
                        <a14:foregroundMark x1="31390" y1="62389" x2="24664" y2="59735"/>
                        <a14:foregroundMark x1="47982" y1="69912" x2="51570" y2="78319"/>
                        <a14:foregroundMark x1="50673" y1="70354" x2="56054" y2="69027"/>
                        <a14:foregroundMark x1="42152" y1="36283" x2="52018" y2="33186"/>
                        <a14:foregroundMark x1="78475" y1="22566" x2="85202" y2="14159"/>
                        <a14:foregroundMark x1="25112" y1="28761" x2="26906" y2="19469"/>
                        <a14:foregroundMark x1="17489" y1="7965" x2="8072" y2="16372"/>
                      </a14:backgroundRemoval>
                    </a14:imgEffect>
                  </a14:imgLayer>
                </a14:imgProps>
              </a:ext>
            </a:extLst>
          </a:blip>
          <a:stretch>
            <a:fillRect/>
          </a:stretch>
        </p:blipFill>
        <p:spPr>
          <a:xfrm>
            <a:off x="4442701" y="1501376"/>
            <a:ext cx="2458707" cy="2491784"/>
          </a:xfrm>
          <a:prstGeom prst="rect">
            <a:avLst/>
          </a:prstGeom>
        </p:spPr>
      </p:pic>
      <p:sp>
        <p:nvSpPr>
          <p:cNvPr id="580" name="Google Shape;580;p19"/>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a:t>
            </a:fld>
            <a:endParaRPr/>
          </a:p>
        </p:txBody>
      </p:sp>
      <p:sp>
        <p:nvSpPr>
          <p:cNvPr id="7" name="Google Shape;975;p47">
            <a:extLst>
              <a:ext uri="{FF2B5EF4-FFF2-40B4-BE49-F238E27FC236}">
                <a16:creationId xmlns:a16="http://schemas.microsoft.com/office/drawing/2014/main" id="{4A17A2A3-7D93-46B0-BAC8-BB9A3504AEEF}"/>
              </a:ext>
            </a:extLst>
          </p:cNvPr>
          <p:cNvSpPr/>
          <p:nvPr/>
        </p:nvSpPr>
        <p:spPr>
          <a:xfrm>
            <a:off x="569010" y="292831"/>
            <a:ext cx="357829" cy="448824"/>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A4C2F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9"/>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hr-HR" sz="2000" b="1" dirty="0"/>
              <a:t>1. </a:t>
            </a:r>
          </a:p>
          <a:p>
            <a:pPr marL="0" lvl="0" indent="0" algn="l" rtl="0">
              <a:spcBef>
                <a:spcPts val="600"/>
              </a:spcBef>
              <a:spcAft>
                <a:spcPts val="0"/>
              </a:spcAft>
              <a:buNone/>
            </a:pPr>
            <a:r>
              <a:rPr lang="hr-HR" sz="1800" dirty="0"/>
              <a:t>Izvažite 300 g prikupljenih otpadaka voća i povrća te ih usitnite.</a:t>
            </a:r>
          </a:p>
          <a:p>
            <a:pPr marL="0" lvl="0" indent="0">
              <a:buNone/>
            </a:pPr>
            <a:r>
              <a:rPr lang="hr-HR" sz="2000" b="1" dirty="0"/>
              <a:t>2.</a:t>
            </a:r>
          </a:p>
          <a:p>
            <a:pPr marL="0" lvl="0" indent="0" algn="l" rtl="0">
              <a:spcBef>
                <a:spcPts val="600"/>
              </a:spcBef>
              <a:spcAft>
                <a:spcPts val="0"/>
              </a:spcAft>
              <a:buNone/>
            </a:pPr>
            <a:r>
              <a:rPr lang="hr-HR" sz="1800" dirty="0"/>
              <a:t>Nakon toga usitnjene otpatke stavite u plastičnu posudu.</a:t>
            </a:r>
          </a:p>
          <a:p>
            <a:pPr marL="0" lvl="0" indent="0" algn="l" rtl="0">
              <a:spcBef>
                <a:spcPts val="600"/>
              </a:spcBef>
              <a:spcAft>
                <a:spcPts val="0"/>
              </a:spcAft>
              <a:buNone/>
            </a:pPr>
            <a:endParaRPr lang="hr-HR" sz="1800" dirty="0"/>
          </a:p>
        </p:txBody>
      </p:sp>
      <p:sp>
        <p:nvSpPr>
          <p:cNvPr id="578" name="Google Shape;578;p19"/>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OPIS POKUSA</a:t>
            </a:r>
            <a:endParaRPr sz="2800" dirty="0"/>
          </a:p>
        </p:txBody>
      </p:sp>
      <p:sp>
        <p:nvSpPr>
          <p:cNvPr id="580" name="Google Shape;580;p19"/>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6</a:t>
            </a:fld>
            <a:endParaRPr/>
          </a:p>
        </p:txBody>
      </p:sp>
      <p:pic>
        <p:nvPicPr>
          <p:cNvPr id="4" name="Picture 3">
            <a:extLst>
              <a:ext uri="{FF2B5EF4-FFF2-40B4-BE49-F238E27FC236}">
                <a16:creationId xmlns:a16="http://schemas.microsoft.com/office/drawing/2014/main" id="{9CECF1AA-76E8-4A5E-958B-3A24D5300C54}"/>
              </a:ext>
            </a:extLst>
          </p:cNvPr>
          <p:cNvPicPr>
            <a:picLocks noChangeAspect="1"/>
          </p:cNvPicPr>
          <p:nvPr/>
        </p:nvPicPr>
        <p:blipFill rotWithShape="1">
          <a:blip r:embed="rId3"/>
          <a:srcRect l="5111" t="3296" r="5111"/>
          <a:stretch/>
        </p:blipFill>
        <p:spPr>
          <a:xfrm>
            <a:off x="3658637" y="1822572"/>
            <a:ext cx="2301731" cy="2070690"/>
          </a:xfrm>
          <a:prstGeom prst="rect">
            <a:avLst/>
          </a:prstGeom>
          <a:effectLst>
            <a:softEdge rad="31750"/>
          </a:effectLst>
        </p:spPr>
      </p:pic>
      <p:pic>
        <p:nvPicPr>
          <p:cNvPr id="6" name="Picture 5">
            <a:extLst>
              <a:ext uri="{FF2B5EF4-FFF2-40B4-BE49-F238E27FC236}">
                <a16:creationId xmlns:a16="http://schemas.microsoft.com/office/drawing/2014/main" id="{0C6D7AD7-9347-445A-AEFF-CCA4D767A62D}"/>
              </a:ext>
            </a:extLst>
          </p:cNvPr>
          <p:cNvPicPr>
            <a:picLocks noChangeAspect="1"/>
          </p:cNvPicPr>
          <p:nvPr/>
        </p:nvPicPr>
        <p:blipFill rotWithShape="1">
          <a:blip r:embed="rId4"/>
          <a:srcRect l="3289" t="1655" r="4784" b="528"/>
          <a:stretch/>
        </p:blipFill>
        <p:spPr>
          <a:xfrm>
            <a:off x="6005377" y="1082425"/>
            <a:ext cx="1624520" cy="3550984"/>
          </a:xfrm>
          <a:prstGeom prst="rect">
            <a:avLst/>
          </a:prstGeom>
          <a:effectLst>
            <a:softEdge rad="31750"/>
          </a:effectLst>
        </p:spPr>
      </p:pic>
      <p:sp>
        <p:nvSpPr>
          <p:cNvPr id="7" name="Google Shape;974;p47">
            <a:extLst>
              <a:ext uri="{FF2B5EF4-FFF2-40B4-BE49-F238E27FC236}">
                <a16:creationId xmlns:a16="http://schemas.microsoft.com/office/drawing/2014/main" id="{0F33DAF9-B039-4D7C-AE0B-D40DC07D429A}"/>
              </a:ext>
            </a:extLst>
          </p:cNvPr>
          <p:cNvSpPr/>
          <p:nvPr/>
        </p:nvSpPr>
        <p:spPr>
          <a:xfrm rot="531506">
            <a:off x="364969" y="415376"/>
            <a:ext cx="452428" cy="47669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20808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barn(inVertical)">
                                      <p:cBhvr>
                                        <p:cTn id="7" dur="500"/>
                                        <p:tgtEl>
                                          <p:spTgt spid="57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77">
                                            <p:txEl>
                                              <p:pRg st="1" end="1"/>
                                            </p:txEl>
                                          </p:spTgt>
                                        </p:tgtEl>
                                        <p:attrNameLst>
                                          <p:attrName>style.visibility</p:attrName>
                                        </p:attrNameLst>
                                      </p:cBhvr>
                                      <p:to>
                                        <p:strVal val="visible"/>
                                      </p:to>
                                    </p:set>
                                    <p:animEffect transition="in" filter="barn(inVertical)">
                                      <p:cBhvr>
                                        <p:cTn id="10" dur="500"/>
                                        <p:tgtEl>
                                          <p:spTgt spid="57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77">
                                            <p:txEl>
                                              <p:pRg st="2" end="2"/>
                                            </p:txEl>
                                          </p:spTgt>
                                        </p:tgtEl>
                                        <p:attrNameLst>
                                          <p:attrName>style.visibility</p:attrName>
                                        </p:attrNameLst>
                                      </p:cBhvr>
                                      <p:to>
                                        <p:strVal val="visible"/>
                                      </p:to>
                                    </p:set>
                                    <p:animEffect transition="in" filter="barn(inVertical)">
                                      <p:cBhvr>
                                        <p:cTn id="20" dur="500"/>
                                        <p:tgtEl>
                                          <p:spTgt spid="57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77">
                                            <p:txEl>
                                              <p:pRg st="3" end="3"/>
                                            </p:txEl>
                                          </p:spTgt>
                                        </p:tgtEl>
                                        <p:attrNameLst>
                                          <p:attrName>style.visibility</p:attrName>
                                        </p:attrNameLst>
                                      </p:cBhvr>
                                      <p:to>
                                        <p:strVal val="visible"/>
                                      </p:to>
                                    </p:set>
                                    <p:animEffect transition="in" filter="barn(inVertical)">
                                      <p:cBhvr>
                                        <p:cTn id="23" dur="500"/>
                                        <p:tgtEl>
                                          <p:spTgt spid="57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9"/>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hr-HR" sz="2000" b="1" dirty="0"/>
              <a:t>3.</a:t>
            </a:r>
          </a:p>
          <a:p>
            <a:pPr marL="0" lvl="0" indent="0" algn="l" rtl="0">
              <a:spcBef>
                <a:spcPts val="600"/>
              </a:spcBef>
              <a:spcAft>
                <a:spcPts val="0"/>
              </a:spcAft>
              <a:buNone/>
            </a:pPr>
            <a:r>
              <a:rPr lang="hr-HR" sz="1800" dirty="0"/>
              <a:t>Potom u plastičnu posudu dodajte 100 g smeđeg šećera i 1 L čiste vode.</a:t>
            </a:r>
          </a:p>
          <a:p>
            <a:pPr marL="0" lvl="0" indent="0">
              <a:buNone/>
            </a:pPr>
            <a:r>
              <a:rPr lang="hr-HR" sz="2000" b="1" dirty="0"/>
              <a:t>4.</a:t>
            </a:r>
          </a:p>
          <a:p>
            <a:pPr marL="0" lvl="0" indent="0" algn="l" rtl="0">
              <a:spcBef>
                <a:spcPts val="600"/>
              </a:spcBef>
              <a:spcAft>
                <a:spcPts val="0"/>
              </a:spcAft>
              <a:buNone/>
            </a:pPr>
            <a:r>
              <a:rPr lang="hr-HR" sz="1800" dirty="0"/>
              <a:t>Zatim sve to dobro promiješajte i poklopite čvrstim poklopcem s otvorom.  </a:t>
            </a:r>
          </a:p>
          <a:p>
            <a:pPr marL="0" lvl="0" indent="0" algn="l" rtl="0">
              <a:spcBef>
                <a:spcPts val="600"/>
              </a:spcBef>
              <a:spcAft>
                <a:spcPts val="0"/>
              </a:spcAft>
              <a:buNone/>
            </a:pPr>
            <a:endParaRPr lang="hr-HR" sz="1800" dirty="0"/>
          </a:p>
        </p:txBody>
      </p:sp>
      <p:sp>
        <p:nvSpPr>
          <p:cNvPr id="578" name="Google Shape;578;p19"/>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OPIS POKUSA</a:t>
            </a:r>
            <a:endParaRPr sz="2800" dirty="0"/>
          </a:p>
        </p:txBody>
      </p:sp>
      <p:sp>
        <p:nvSpPr>
          <p:cNvPr id="580" name="Google Shape;580;p19"/>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7</a:t>
            </a:fld>
            <a:endParaRPr/>
          </a:p>
        </p:txBody>
      </p:sp>
      <p:pic>
        <p:nvPicPr>
          <p:cNvPr id="3" name="Picture 2">
            <a:extLst>
              <a:ext uri="{FF2B5EF4-FFF2-40B4-BE49-F238E27FC236}">
                <a16:creationId xmlns:a16="http://schemas.microsoft.com/office/drawing/2014/main" id="{70A5D26C-1940-4660-8076-E50010131422}"/>
              </a:ext>
            </a:extLst>
          </p:cNvPr>
          <p:cNvPicPr>
            <a:picLocks noChangeAspect="1"/>
          </p:cNvPicPr>
          <p:nvPr/>
        </p:nvPicPr>
        <p:blipFill rotWithShape="1">
          <a:blip r:embed="rId3"/>
          <a:srcRect l="2418" t="3296" r="6194"/>
          <a:stretch/>
        </p:blipFill>
        <p:spPr>
          <a:xfrm>
            <a:off x="3944681" y="653725"/>
            <a:ext cx="2157507" cy="2085310"/>
          </a:xfrm>
          <a:prstGeom prst="rect">
            <a:avLst/>
          </a:prstGeom>
          <a:effectLst>
            <a:softEdge rad="31750"/>
          </a:effectLst>
        </p:spPr>
      </p:pic>
      <p:pic>
        <p:nvPicPr>
          <p:cNvPr id="5" name="Picture 4">
            <a:extLst>
              <a:ext uri="{FF2B5EF4-FFF2-40B4-BE49-F238E27FC236}">
                <a16:creationId xmlns:a16="http://schemas.microsoft.com/office/drawing/2014/main" id="{13CC12A1-B8A4-4E83-97D3-46E72E7876C6}"/>
              </a:ext>
            </a:extLst>
          </p:cNvPr>
          <p:cNvPicPr>
            <a:picLocks noChangeAspect="1"/>
          </p:cNvPicPr>
          <p:nvPr/>
        </p:nvPicPr>
        <p:blipFill rotWithShape="1">
          <a:blip r:embed="rId4"/>
          <a:srcRect t="1654"/>
          <a:stretch/>
        </p:blipFill>
        <p:spPr>
          <a:xfrm>
            <a:off x="3944681" y="2926760"/>
            <a:ext cx="2157507" cy="1991715"/>
          </a:xfrm>
          <a:prstGeom prst="rect">
            <a:avLst/>
          </a:prstGeom>
          <a:effectLst>
            <a:softEdge rad="31750"/>
          </a:effectLst>
        </p:spPr>
      </p:pic>
      <p:pic>
        <p:nvPicPr>
          <p:cNvPr id="7" name="Picture 6">
            <a:extLst>
              <a:ext uri="{FF2B5EF4-FFF2-40B4-BE49-F238E27FC236}">
                <a16:creationId xmlns:a16="http://schemas.microsoft.com/office/drawing/2014/main" id="{A43A94CE-5864-4258-95A5-713251925098}"/>
              </a:ext>
            </a:extLst>
          </p:cNvPr>
          <p:cNvPicPr>
            <a:picLocks noChangeAspect="1"/>
          </p:cNvPicPr>
          <p:nvPr/>
        </p:nvPicPr>
        <p:blipFill rotWithShape="1">
          <a:blip r:embed="rId5"/>
          <a:srcRect l="3061" t="1" r="3476" b="528"/>
          <a:stretch/>
        </p:blipFill>
        <p:spPr>
          <a:xfrm>
            <a:off x="6317749" y="1082425"/>
            <a:ext cx="1571863" cy="3361657"/>
          </a:xfrm>
          <a:prstGeom prst="rect">
            <a:avLst/>
          </a:prstGeom>
          <a:effectLst>
            <a:softEdge rad="31750"/>
          </a:effectLst>
        </p:spPr>
      </p:pic>
      <p:sp>
        <p:nvSpPr>
          <p:cNvPr id="8" name="Google Shape;974;p47">
            <a:extLst>
              <a:ext uri="{FF2B5EF4-FFF2-40B4-BE49-F238E27FC236}">
                <a16:creationId xmlns:a16="http://schemas.microsoft.com/office/drawing/2014/main" id="{F194BA49-4532-4D22-A8E6-B10CADD674AE}"/>
              </a:ext>
            </a:extLst>
          </p:cNvPr>
          <p:cNvSpPr/>
          <p:nvPr/>
        </p:nvSpPr>
        <p:spPr>
          <a:xfrm rot="531506">
            <a:off x="364969" y="415376"/>
            <a:ext cx="452428" cy="47669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42449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barn(inVertical)">
                                      <p:cBhvr>
                                        <p:cTn id="7" dur="500"/>
                                        <p:tgtEl>
                                          <p:spTgt spid="57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77">
                                            <p:txEl>
                                              <p:pRg st="1" end="1"/>
                                            </p:txEl>
                                          </p:spTgt>
                                        </p:tgtEl>
                                        <p:attrNameLst>
                                          <p:attrName>style.visibility</p:attrName>
                                        </p:attrNameLst>
                                      </p:cBhvr>
                                      <p:to>
                                        <p:strVal val="visible"/>
                                      </p:to>
                                    </p:set>
                                    <p:animEffect transition="in" filter="barn(inVertical)">
                                      <p:cBhvr>
                                        <p:cTn id="10" dur="500"/>
                                        <p:tgtEl>
                                          <p:spTgt spid="57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77">
                                            <p:txEl>
                                              <p:pRg st="2" end="2"/>
                                            </p:txEl>
                                          </p:spTgt>
                                        </p:tgtEl>
                                        <p:attrNameLst>
                                          <p:attrName>style.visibility</p:attrName>
                                        </p:attrNameLst>
                                      </p:cBhvr>
                                      <p:to>
                                        <p:strVal val="visible"/>
                                      </p:to>
                                    </p:set>
                                    <p:animEffect transition="in" filter="barn(inVertical)">
                                      <p:cBhvr>
                                        <p:cTn id="25" dur="500"/>
                                        <p:tgtEl>
                                          <p:spTgt spid="577">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77">
                                            <p:txEl>
                                              <p:pRg st="3" end="3"/>
                                            </p:txEl>
                                          </p:spTgt>
                                        </p:tgtEl>
                                        <p:attrNameLst>
                                          <p:attrName>style.visibility</p:attrName>
                                        </p:attrNameLst>
                                      </p:cBhvr>
                                      <p:to>
                                        <p:strVal val="visible"/>
                                      </p:to>
                                    </p:set>
                                    <p:animEffect transition="in" filter="barn(inVertical)">
                                      <p:cBhvr>
                                        <p:cTn id="28" dur="500"/>
                                        <p:tgtEl>
                                          <p:spTgt spid="57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9"/>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hr-HR" sz="2000" b="1" dirty="0"/>
              <a:t>5.</a:t>
            </a:r>
          </a:p>
          <a:p>
            <a:pPr marL="0" lvl="0" indent="0" algn="l" rtl="0">
              <a:spcBef>
                <a:spcPts val="600"/>
              </a:spcBef>
              <a:spcAft>
                <a:spcPts val="0"/>
              </a:spcAft>
              <a:buNone/>
            </a:pPr>
            <a:r>
              <a:rPr lang="hr-HR" sz="1800" dirty="0"/>
              <a:t>Kroz otvor provucite gumenu cijev i uronite ju u drugu manju plastičnu bočicu ispunjenu vodom bez poklopca.</a:t>
            </a:r>
          </a:p>
          <a:p>
            <a:pPr marL="0" lvl="0" indent="0">
              <a:buNone/>
            </a:pPr>
            <a:r>
              <a:rPr lang="hr-HR" sz="2000" b="1" dirty="0"/>
              <a:t>6.</a:t>
            </a:r>
          </a:p>
          <a:p>
            <a:pPr marL="0" lvl="0" indent="0" algn="l" rtl="0">
              <a:spcBef>
                <a:spcPts val="600"/>
              </a:spcBef>
              <a:spcAft>
                <a:spcPts val="0"/>
              </a:spcAft>
              <a:buNone/>
            </a:pPr>
            <a:r>
              <a:rPr lang="hr-HR" sz="1800" dirty="0"/>
              <a:t>Ljepljivom vrpcom povežite plastičnu posudu i plastičnu bočicu.</a:t>
            </a:r>
          </a:p>
          <a:p>
            <a:pPr marL="0" lvl="0" indent="0" algn="l" rtl="0">
              <a:spcBef>
                <a:spcPts val="600"/>
              </a:spcBef>
              <a:spcAft>
                <a:spcPts val="0"/>
              </a:spcAft>
              <a:buNone/>
            </a:pPr>
            <a:endParaRPr lang="hr-HR" sz="1800" dirty="0"/>
          </a:p>
        </p:txBody>
      </p:sp>
      <p:sp>
        <p:nvSpPr>
          <p:cNvPr id="578" name="Google Shape;578;p19"/>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OPIS POKUSA</a:t>
            </a:r>
            <a:endParaRPr sz="2800" dirty="0"/>
          </a:p>
        </p:txBody>
      </p:sp>
      <p:sp>
        <p:nvSpPr>
          <p:cNvPr id="580" name="Google Shape;580;p19"/>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8</a:t>
            </a:fld>
            <a:endParaRPr/>
          </a:p>
        </p:txBody>
      </p:sp>
      <p:pic>
        <p:nvPicPr>
          <p:cNvPr id="3" name="Picture 2">
            <a:extLst>
              <a:ext uri="{FF2B5EF4-FFF2-40B4-BE49-F238E27FC236}">
                <a16:creationId xmlns:a16="http://schemas.microsoft.com/office/drawing/2014/main" id="{BFC15FC2-7D71-40CA-8358-336230738C9F}"/>
              </a:ext>
            </a:extLst>
          </p:cNvPr>
          <p:cNvPicPr>
            <a:picLocks noChangeAspect="1"/>
          </p:cNvPicPr>
          <p:nvPr/>
        </p:nvPicPr>
        <p:blipFill rotWithShape="1">
          <a:blip r:embed="rId3"/>
          <a:srcRect l="2784" t="1447" r="1573" b="528"/>
          <a:stretch/>
        </p:blipFill>
        <p:spPr>
          <a:xfrm>
            <a:off x="4974995" y="498078"/>
            <a:ext cx="2072818" cy="4147343"/>
          </a:xfrm>
          <a:prstGeom prst="rect">
            <a:avLst/>
          </a:prstGeom>
          <a:effectLst>
            <a:softEdge rad="31750"/>
          </a:effectLst>
        </p:spPr>
      </p:pic>
      <p:sp>
        <p:nvSpPr>
          <p:cNvPr id="6" name="Google Shape;999;p47">
            <a:extLst>
              <a:ext uri="{FF2B5EF4-FFF2-40B4-BE49-F238E27FC236}">
                <a16:creationId xmlns:a16="http://schemas.microsoft.com/office/drawing/2014/main" id="{02A52789-1498-4516-A50F-DCA69F8B2F4B}"/>
              </a:ext>
            </a:extLst>
          </p:cNvPr>
          <p:cNvSpPr/>
          <p:nvPr/>
        </p:nvSpPr>
        <p:spPr>
          <a:xfrm rot="17937806">
            <a:off x="398800" y="256704"/>
            <a:ext cx="687752" cy="48274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315528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barn(inVertical)">
                                      <p:cBhvr>
                                        <p:cTn id="7" dur="500"/>
                                        <p:tgtEl>
                                          <p:spTgt spid="57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77">
                                            <p:txEl>
                                              <p:pRg st="1" end="1"/>
                                            </p:txEl>
                                          </p:spTgt>
                                        </p:tgtEl>
                                        <p:attrNameLst>
                                          <p:attrName>style.visibility</p:attrName>
                                        </p:attrNameLst>
                                      </p:cBhvr>
                                      <p:to>
                                        <p:strVal val="visible"/>
                                      </p:to>
                                    </p:set>
                                    <p:animEffect transition="in" filter="barn(inVertical)">
                                      <p:cBhvr>
                                        <p:cTn id="10" dur="500"/>
                                        <p:tgtEl>
                                          <p:spTgt spid="57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77">
                                            <p:txEl>
                                              <p:pRg st="2" end="2"/>
                                            </p:txEl>
                                          </p:spTgt>
                                        </p:tgtEl>
                                        <p:attrNameLst>
                                          <p:attrName>style.visibility</p:attrName>
                                        </p:attrNameLst>
                                      </p:cBhvr>
                                      <p:to>
                                        <p:strVal val="visible"/>
                                      </p:to>
                                    </p:set>
                                    <p:animEffect transition="in" filter="barn(inVertical)">
                                      <p:cBhvr>
                                        <p:cTn id="15" dur="500"/>
                                        <p:tgtEl>
                                          <p:spTgt spid="57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77">
                                            <p:txEl>
                                              <p:pRg st="3" end="3"/>
                                            </p:txEl>
                                          </p:spTgt>
                                        </p:tgtEl>
                                        <p:attrNameLst>
                                          <p:attrName>style.visibility</p:attrName>
                                        </p:attrNameLst>
                                      </p:cBhvr>
                                      <p:to>
                                        <p:strVal val="visible"/>
                                      </p:to>
                                    </p:set>
                                    <p:animEffect transition="in" filter="barn(inVertical)">
                                      <p:cBhvr>
                                        <p:cTn id="18" dur="500"/>
                                        <p:tgtEl>
                                          <p:spTgt spid="57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9"/>
          <p:cNvSpPr txBox="1">
            <a:spLocks noGrp="1"/>
          </p:cNvSpPr>
          <p:nvPr>
            <p:ph type="body" idx="1"/>
          </p:nvPr>
        </p:nvSpPr>
        <p:spPr>
          <a:xfrm>
            <a:off x="747925" y="1201479"/>
            <a:ext cx="3159000" cy="3716996"/>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hr-HR" sz="2000" b="1" dirty="0"/>
              <a:t>7.</a:t>
            </a:r>
          </a:p>
          <a:p>
            <a:pPr marL="0" lvl="0" indent="0" algn="l" rtl="0">
              <a:spcBef>
                <a:spcPts val="600"/>
              </a:spcBef>
              <a:spcAft>
                <a:spcPts val="0"/>
              </a:spcAft>
              <a:buNone/>
            </a:pPr>
            <a:r>
              <a:rPr lang="hr-HR" sz="1800" dirty="0"/>
              <a:t>Odložite reakcijsku posudu na hladno i tamno mjesto.</a:t>
            </a:r>
          </a:p>
          <a:p>
            <a:pPr marL="0" lvl="0" indent="0">
              <a:buNone/>
            </a:pPr>
            <a:r>
              <a:rPr lang="hr-HR" sz="2000" b="1" dirty="0"/>
              <a:t>8.</a:t>
            </a:r>
          </a:p>
          <a:p>
            <a:pPr marL="0" lvl="0" indent="0" algn="l" rtl="0">
              <a:spcBef>
                <a:spcPts val="600"/>
              </a:spcBef>
              <a:spcAft>
                <a:spcPts val="0"/>
              </a:spcAft>
              <a:buNone/>
            </a:pPr>
            <a:r>
              <a:rPr lang="hr-HR" sz="1800" dirty="0"/>
              <a:t>Nakon mjesec dana zamijenite poklopac s otvorom s poklopcem bez otvora.</a:t>
            </a:r>
          </a:p>
          <a:p>
            <a:pPr marL="0" indent="0">
              <a:buNone/>
            </a:pPr>
            <a:r>
              <a:rPr lang="hr-HR" sz="2000" b="1" dirty="0"/>
              <a:t>9.</a:t>
            </a:r>
          </a:p>
          <a:p>
            <a:pPr marL="0" indent="0">
              <a:buNone/>
            </a:pPr>
            <a:r>
              <a:rPr lang="hr-HR" sz="1800" dirty="0"/>
              <a:t>Zapišite datum pripreme otopine, jer tek će nakon 3 mjeseca biti spremna za upotrebu.</a:t>
            </a:r>
          </a:p>
          <a:p>
            <a:pPr marL="0" lvl="0" indent="0" algn="l" rtl="0">
              <a:spcBef>
                <a:spcPts val="600"/>
              </a:spcBef>
              <a:spcAft>
                <a:spcPts val="0"/>
              </a:spcAft>
              <a:buNone/>
            </a:pPr>
            <a:endParaRPr lang="hr-HR" sz="1800" dirty="0"/>
          </a:p>
          <a:p>
            <a:pPr marL="0" lvl="0" indent="0" algn="l" rtl="0">
              <a:spcBef>
                <a:spcPts val="600"/>
              </a:spcBef>
              <a:spcAft>
                <a:spcPts val="0"/>
              </a:spcAft>
              <a:buNone/>
            </a:pPr>
            <a:endParaRPr lang="hr-HR" sz="1800" dirty="0"/>
          </a:p>
          <a:p>
            <a:pPr marL="0" lvl="0" indent="0" algn="l" rtl="0">
              <a:spcBef>
                <a:spcPts val="600"/>
              </a:spcBef>
              <a:spcAft>
                <a:spcPts val="0"/>
              </a:spcAft>
              <a:buNone/>
            </a:pPr>
            <a:endParaRPr lang="hr-HR" sz="1800" dirty="0"/>
          </a:p>
        </p:txBody>
      </p:sp>
      <p:sp>
        <p:nvSpPr>
          <p:cNvPr id="578" name="Google Shape;578;p19"/>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lvl="0"/>
            <a:r>
              <a:rPr lang="hr-HR" sz="2800" b="1" dirty="0">
                <a:solidFill>
                  <a:srgbClr val="3C78D8"/>
                </a:solidFill>
                <a:latin typeface="Dosis"/>
                <a:ea typeface="Dosis"/>
                <a:cs typeface="Dosis"/>
                <a:sym typeface="Dosis"/>
              </a:rPr>
              <a:t>OPIS POKUSA</a:t>
            </a:r>
            <a:endParaRPr sz="2800" dirty="0"/>
          </a:p>
        </p:txBody>
      </p:sp>
      <p:sp>
        <p:nvSpPr>
          <p:cNvPr id="580" name="Google Shape;580;p19"/>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9</a:t>
            </a:fld>
            <a:endParaRPr/>
          </a:p>
        </p:txBody>
      </p:sp>
      <p:sp>
        <p:nvSpPr>
          <p:cNvPr id="5" name="Google Shape;999;p47">
            <a:extLst>
              <a:ext uri="{FF2B5EF4-FFF2-40B4-BE49-F238E27FC236}">
                <a16:creationId xmlns:a16="http://schemas.microsoft.com/office/drawing/2014/main" id="{F933859D-4158-4C38-99B5-AD100FD50C61}"/>
              </a:ext>
            </a:extLst>
          </p:cNvPr>
          <p:cNvSpPr/>
          <p:nvPr/>
        </p:nvSpPr>
        <p:spPr>
          <a:xfrm rot="17937806">
            <a:off x="398800" y="256704"/>
            <a:ext cx="687752" cy="48274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pic>
        <p:nvPicPr>
          <p:cNvPr id="3" name="Picture 2">
            <a:extLst>
              <a:ext uri="{FF2B5EF4-FFF2-40B4-BE49-F238E27FC236}">
                <a16:creationId xmlns:a16="http://schemas.microsoft.com/office/drawing/2014/main" id="{791C4139-D01F-43D2-8E5B-84A08A0A712B}"/>
              </a:ext>
            </a:extLst>
          </p:cNvPr>
          <p:cNvPicPr>
            <a:picLocks noChangeAspect="1"/>
          </p:cNvPicPr>
          <p:nvPr/>
        </p:nvPicPr>
        <p:blipFill rotWithShape="1">
          <a:blip r:embed="rId3"/>
          <a:srcRect l="4647" t="4375" r="2675" b="528"/>
          <a:stretch/>
        </p:blipFill>
        <p:spPr>
          <a:xfrm>
            <a:off x="5156573" y="598997"/>
            <a:ext cx="1731752" cy="3390046"/>
          </a:xfrm>
          <a:prstGeom prst="rect">
            <a:avLst/>
          </a:prstGeom>
          <a:effectLst>
            <a:softEdge rad="31750"/>
          </a:effectLst>
        </p:spPr>
      </p:pic>
      <p:pic>
        <p:nvPicPr>
          <p:cNvPr id="6" name="Picture 5">
            <a:extLst>
              <a:ext uri="{FF2B5EF4-FFF2-40B4-BE49-F238E27FC236}">
                <a16:creationId xmlns:a16="http://schemas.microsoft.com/office/drawing/2014/main" id="{E4BEB532-D327-4048-BAF5-3DF86917AD15}"/>
              </a:ext>
            </a:extLst>
          </p:cNvPr>
          <p:cNvPicPr>
            <a:picLocks noChangeAspect="1"/>
          </p:cNvPicPr>
          <p:nvPr/>
        </p:nvPicPr>
        <p:blipFill rotWithShape="1">
          <a:blip r:embed="rId4"/>
          <a:srcRect l="6993" t="15788" r="10116" b="27325"/>
          <a:stretch/>
        </p:blipFill>
        <p:spPr>
          <a:xfrm>
            <a:off x="4243553" y="3989043"/>
            <a:ext cx="3557792" cy="978195"/>
          </a:xfrm>
          <a:prstGeom prst="rect">
            <a:avLst/>
          </a:prstGeom>
          <a:effectLst>
            <a:softEdge rad="31750"/>
          </a:effectLst>
        </p:spPr>
      </p:pic>
    </p:spTree>
    <p:extLst>
      <p:ext uri="{BB962C8B-B14F-4D97-AF65-F5344CB8AC3E}">
        <p14:creationId xmlns:p14="http://schemas.microsoft.com/office/powerpoint/2010/main" val="3114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barn(inVertical)">
                                      <p:cBhvr>
                                        <p:cTn id="7" dur="500"/>
                                        <p:tgtEl>
                                          <p:spTgt spid="57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77">
                                            <p:txEl>
                                              <p:pRg st="1" end="1"/>
                                            </p:txEl>
                                          </p:spTgt>
                                        </p:tgtEl>
                                        <p:attrNameLst>
                                          <p:attrName>style.visibility</p:attrName>
                                        </p:attrNameLst>
                                      </p:cBhvr>
                                      <p:to>
                                        <p:strVal val="visible"/>
                                      </p:to>
                                    </p:set>
                                    <p:animEffect transition="in" filter="barn(inVertical)">
                                      <p:cBhvr>
                                        <p:cTn id="10" dur="500"/>
                                        <p:tgtEl>
                                          <p:spTgt spid="57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77">
                                            <p:txEl>
                                              <p:pRg st="2" end="2"/>
                                            </p:txEl>
                                          </p:spTgt>
                                        </p:tgtEl>
                                        <p:attrNameLst>
                                          <p:attrName>style.visibility</p:attrName>
                                        </p:attrNameLst>
                                      </p:cBhvr>
                                      <p:to>
                                        <p:strVal val="visible"/>
                                      </p:to>
                                    </p:set>
                                    <p:animEffect transition="in" filter="barn(inVertical)">
                                      <p:cBhvr>
                                        <p:cTn id="20" dur="500"/>
                                        <p:tgtEl>
                                          <p:spTgt spid="57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77">
                                            <p:txEl>
                                              <p:pRg st="3" end="3"/>
                                            </p:txEl>
                                          </p:spTgt>
                                        </p:tgtEl>
                                        <p:attrNameLst>
                                          <p:attrName>style.visibility</p:attrName>
                                        </p:attrNameLst>
                                      </p:cBhvr>
                                      <p:to>
                                        <p:strVal val="visible"/>
                                      </p:to>
                                    </p:set>
                                    <p:animEffect transition="in" filter="barn(inVertical)">
                                      <p:cBhvr>
                                        <p:cTn id="23" dur="500"/>
                                        <p:tgtEl>
                                          <p:spTgt spid="57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77">
                                            <p:txEl>
                                              <p:pRg st="4" end="4"/>
                                            </p:txEl>
                                          </p:spTgt>
                                        </p:tgtEl>
                                        <p:attrNameLst>
                                          <p:attrName>style.visibility</p:attrName>
                                        </p:attrNameLst>
                                      </p:cBhvr>
                                      <p:to>
                                        <p:strVal val="visible"/>
                                      </p:to>
                                    </p:set>
                                    <p:animEffect transition="in" filter="barn(inVertical)">
                                      <p:cBhvr>
                                        <p:cTn id="28" dur="500"/>
                                        <p:tgtEl>
                                          <p:spTgt spid="577">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77">
                                            <p:txEl>
                                              <p:pRg st="5" end="5"/>
                                            </p:txEl>
                                          </p:spTgt>
                                        </p:tgtEl>
                                        <p:attrNameLst>
                                          <p:attrName>style.visibility</p:attrName>
                                        </p:attrNameLst>
                                      </p:cBhvr>
                                      <p:to>
                                        <p:strVal val="visible"/>
                                      </p:to>
                                    </p:set>
                                    <p:animEffect transition="in" filter="barn(inVertical)">
                                      <p:cBhvr>
                                        <p:cTn id="31" dur="500"/>
                                        <p:tgtEl>
                                          <p:spTgt spid="57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790</Words>
  <Application>Microsoft Office PowerPoint</Application>
  <PresentationFormat>Prikaz na zaslonu (16:9)</PresentationFormat>
  <Paragraphs>105</Paragraphs>
  <Slides>18</Slides>
  <Notes>18</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18</vt:i4>
      </vt:variant>
    </vt:vector>
  </HeadingPairs>
  <TitlesOfParts>
    <vt:vector size="23" baseType="lpstr">
      <vt:lpstr>Sniglet</vt:lpstr>
      <vt:lpstr>Arial</vt:lpstr>
      <vt:lpstr>Calibri</vt:lpstr>
      <vt:lpstr>Dosis</vt:lpstr>
      <vt:lpstr>Friar template</vt:lpstr>
      <vt:lpstr>Mini projekt - Otpad ili smeće, pitanje je sad!</vt:lpstr>
      <vt:lpstr>SADRŽAJ</vt:lpstr>
      <vt:lpstr>CILJ PROJEKTA </vt:lpstr>
      <vt:lpstr>ISTRAŽIVAČKO PITANJE</vt:lpstr>
      <vt:lpstr>OPIS POKUSA</vt:lpstr>
      <vt:lpstr>OPIS POKUSA</vt:lpstr>
      <vt:lpstr>OPIS POKUSA</vt:lpstr>
      <vt:lpstr>OPIS POKUSA</vt:lpstr>
      <vt:lpstr>OPIS POKUSA</vt:lpstr>
      <vt:lpstr>ODGOVORI NA PITANJA</vt:lpstr>
      <vt:lpstr>... </vt:lpstr>
      <vt:lpstr>...</vt:lpstr>
      <vt:lpstr>...</vt:lpstr>
      <vt:lpstr>...</vt:lpstr>
      <vt:lpstr>...</vt:lpstr>
      <vt:lpstr>ODGOVOR NA ISTRAŽIVAČKO PITANJE</vt:lpstr>
      <vt:lpstr>Hvala na pažnji!</vt:lpstr>
      <vt:lpstr>IZVORI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 projekt - Otpad ili smeće, pitanje je sad!</dc:title>
  <dc:creator>Home</dc:creator>
  <cp:lastModifiedBy>Antonija Milić</cp:lastModifiedBy>
  <cp:revision>35</cp:revision>
  <dcterms:modified xsi:type="dcterms:W3CDTF">2021-10-27T15:42:28Z</dcterms:modified>
</cp:coreProperties>
</file>