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14"/>
  </p:normalViewPr>
  <p:slideViewPr>
    <p:cSldViewPr snapToGrid="0">
      <p:cViewPr varScale="1">
        <p:scale>
          <a:sx n="77" d="100"/>
          <a:sy n="77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843A-F01C-22A7-BC74-EAF41961C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7191A-736E-B684-0D82-597F81D98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58903-544A-E680-159A-9729A651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F37F-45C6-332F-3857-371C362D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89F95-FA43-1037-5745-D9B82012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000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FCA4-6446-AE3E-F19A-565D6456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2A95B-C470-99F1-4E2C-2510AA1B3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CCC98-36EE-040B-4872-9B7D88E0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C2665-9FA8-E4AB-8BC1-D1F77CA7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F672-FFFB-2A9E-6090-499EF567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308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A6948-6160-B171-37BC-F9D6BBF11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0D4D7-6465-73A9-13EC-54C945BA8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DE3A-5192-8C3B-E517-1F0E4B18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6EDC-4853-88E4-F07E-5F542871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F8B3-9F19-E01D-1F6A-68CCB17A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1314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6F54-36E6-5AEC-AE5B-6E0F8A5F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8BAD-A6C2-DF0E-A779-759768F42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16536-164D-217C-4B75-54B880ED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D2477-33FD-CE58-0477-806EDECE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CB0ED-A063-E984-7863-309E5756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315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E2EC-A59B-EECA-3B55-07D5030D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49F56-A5DF-2831-E98F-12D8F6A6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1FCD-765F-4B0B-DDFE-A03C0142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98E6-C05B-E9C1-9335-D3C1552A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34EB-4BB9-BDCB-82DC-2A27BE0B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5017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ADC-CE51-9245-1D08-1314A72A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A0599-2B79-F61D-4724-BEEA9FEA2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F7FCC-45CE-C674-7917-C0143A3D7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04017-04B0-D62E-F5FE-D1A45F2C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E0562-B94A-B751-59EC-8C00A5BB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2A1D0-9144-CE1F-9ED8-8766AD33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7668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86DB-7CF3-1CAC-C65E-C7CA5F35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DB5D2-0B72-0323-9033-CCA6E41A5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2BCE6-74D5-BD8C-8807-D5B2755FE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00247-9817-97E7-E078-B682BE774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CF8C8-F2BC-42E9-5198-40A71AE03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A49FA-B977-7F6B-E0EE-5C68BBB9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5D9C0-FDF1-AAE6-CD81-A68F2F66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7767C-7A19-7A51-7969-8C19B063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88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494B-59C0-EFE3-915C-0FC22975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2B1CB-8EAA-1255-B87F-AD5EB82B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DE3E6-D921-1345-6827-261E2273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B837E-4293-AC98-AFA3-F0545B10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1701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BAC88-EBB0-1E66-67DF-DADD5697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3D71B-39F7-2EF9-3563-BE033875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152B-90AD-C8E5-427D-2AB72408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1808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7E88-1209-C340-F0FB-35969093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5CFE1-5331-E339-C0CB-4B88EEE3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0F7F4-4E2C-FF4D-B9BD-F13CDB35B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DDA2C-D57E-D56F-6ACC-212D52E5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9C7CF-215C-1D57-B49E-82EC3A95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493E5-7C09-A126-C998-4C0D6F08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5120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3635-67C0-1C9E-059E-DE2AE4B2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4AF7A-F577-1C96-26D8-F5C9B0371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DBADC-B609-A2B9-5A33-15ABB3C96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63056-5E9B-F771-5200-69A58BCB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C34F-27FE-CBC0-2F65-A025A96E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D29AB-3226-A18B-2CB5-8A08E7A4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84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6F2FA-C942-E1D0-666E-67C0C161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188D5-8EC1-8203-FC73-956146EBD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240A-9CDF-FB08-95B5-5E167631D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4C9C-D5DC-A543-A58B-578E9EA1E656}" type="datetimeFigureOut">
              <a:rPr lang="en-HR" smtClean="0"/>
              <a:t>07/10/2024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780F-27CF-03A7-E901-FFCE19413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53D8-7622-6831-327B-2D48A03E1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4676-257C-C94B-8715-B084EEB7A3B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0188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carnet-my.sharepoint.com/:v:/g/personal/karolina_dvojkovic_skole_hr/EeF_-iEV8JJIvy0-Q2zWnOMB28F6IrW8oS9PlNlwkbOpcA?nav=eyJyZWZlcnJhbEluZm8iOnsicmVmZXJyYWxBcHAiOiJPbmVEcml2ZUZvckJ1c2luZXNzIiwicmVmZXJyYWxBcHBQbGF0Zm9ybSI6IldlYiIsInJlZmVycmFsTW9kZSI6InZpZXciLCJyZWZlcnJhbFZpZXciOiJNeUZpbGVzTGlua0RpcmVjdCJ9fQ&amp;e=DPvHaC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carnet-my.sharepoint.com/:v:/g/personal/karolina_dvojkovic_skole_hr/Ef8d2G-DphhEu_SHSvRV_sMBb1dKPwWoJnOTh0B3nzBDXQ?nav=eyJyZWZlcnJhbEluZm8iOnsicmVmZXJyYWxBcHAiOiJPbmVEcml2ZUZvckJ1c2luZXNzIiwicmVmZXJyYWxBcHBQbGF0Zm9ybSI6IldlYiIsInJlZmVycmFsTW9kZSI6InZpZXciLCJyZWZlcnJhbFZpZXciOiJNeUZpbGVzTGlua0RpcmVjdCJ9fQ&amp;e=kRJGIf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carnet-my.sharepoint.com/:v:/g/personal/karolina_dvojkovic_skole_hr/EavRtgmKqghCpT8neIWEbLgBbQtC6x4Z_cA1NmkMk7d9Sg?nav=eyJyZWZlcnJhbEluZm8iOnsicmVmZXJyYWxBcHAiOiJPbmVEcml2ZUZvckJ1c2luZXNzIiwicmVmZXJyYWxBcHBQbGF0Zm9ybSI6IldlYiIsInJlZmVycmFsTW9kZSI6InZpZXciLCJyZWZlcnJhbFZpZXciOiJNeUZpbGVzTGlua0RpcmVjdCJ9fQ&amp;e=6oNvl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-31758" y="-15356"/>
            <a:ext cx="12262809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 rot="5400000">
            <a:off x="9489870" y="2609499"/>
            <a:ext cx="3066557" cy="26857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3022" y="2419091"/>
            <a:ext cx="5646690" cy="133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87689">
            <a:off x="78684" y="5018856"/>
            <a:ext cx="1052867" cy="10581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63024">
            <a:off x="258222" y="5259926"/>
            <a:ext cx="580858" cy="576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" y="-85539"/>
            <a:ext cx="5280991" cy="17229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467274" y="1506582"/>
            <a:ext cx="1117226" cy="1122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11570">
            <a:off x="676972" y="1729081"/>
            <a:ext cx="707407" cy="701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921658">
            <a:off x="167590" y="2962043"/>
            <a:ext cx="762123" cy="7659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5862" y="4186134"/>
            <a:ext cx="755897" cy="7495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462" y="4011491"/>
            <a:ext cx="1152698" cy="11584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999919">
            <a:off x="276156" y="3140049"/>
            <a:ext cx="498073" cy="4939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 l="1233" r="60997" b="5597"/>
          <a:stretch>
            <a:fillRect/>
          </a:stretch>
        </p:blipFill>
        <p:spPr>
          <a:xfrm>
            <a:off x="276923" y="82551"/>
            <a:ext cx="1071664" cy="10066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198576" y="6235161"/>
            <a:ext cx="434573" cy="4309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92435" y="6085282"/>
            <a:ext cx="677526" cy="6809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697552" y="3550145"/>
            <a:ext cx="677526" cy="680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19028" y="3703718"/>
            <a:ext cx="434573" cy="430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720617">
            <a:off x="914126" y="2902265"/>
            <a:ext cx="707407" cy="7015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90644">
            <a:off x="709216" y="2699827"/>
            <a:ext cx="1117226" cy="11228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84691" y="5044832"/>
            <a:ext cx="434573" cy="4309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778235" y="4919841"/>
            <a:ext cx="677526" cy="680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611570">
            <a:off x="888447" y="5788911"/>
            <a:ext cx="707407" cy="701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635328" y="5571476"/>
            <a:ext cx="1117226" cy="11228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386662">
            <a:off x="175323" y="2333041"/>
            <a:ext cx="498073" cy="493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67712">
            <a:off x="63916" y="2229612"/>
            <a:ext cx="762123" cy="7659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27437" y="50755"/>
            <a:ext cx="1497055" cy="4527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331824" y="-1288"/>
            <a:ext cx="1749917" cy="55679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>
            <a:off x="7383673" y="2612588"/>
            <a:ext cx="4847379" cy="424541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922790" y="3993406"/>
            <a:ext cx="4262786" cy="284650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 t="19493"/>
          <a:stretch>
            <a:fillRect/>
          </a:stretch>
        </p:blipFill>
        <p:spPr>
          <a:xfrm>
            <a:off x="9496906" y="5260307"/>
            <a:ext cx="627586" cy="1986067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830212" y="6019768"/>
            <a:ext cx="4861312" cy="55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55" lvl="1">
              <a:lnSpc>
                <a:spcPts val="4667"/>
              </a:lnSpc>
              <a:spcBef>
                <a:spcPct val="0"/>
              </a:spcBef>
            </a:pPr>
            <a:r>
              <a:rPr lang="hr-HR" sz="3334" dirty="0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1.</a:t>
            </a:r>
            <a:r>
              <a:rPr lang="en-US" sz="3334" dirty="0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 </a:t>
            </a:r>
            <a:r>
              <a:rPr lang="hr-HR" sz="3334" dirty="0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Karolina Dvojković</a:t>
            </a:r>
            <a:endParaRPr lang="en-US" sz="3334" dirty="0">
              <a:solidFill>
                <a:srgbClr val="FFFFFF"/>
              </a:solidFill>
              <a:effectLst>
                <a:glow rad="266700">
                  <a:schemeClr val="bg1">
                    <a:alpha val="46000"/>
                  </a:schemeClr>
                </a:glow>
              </a:effectLst>
              <a:latin typeface="Oswa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471267" y="851884"/>
            <a:ext cx="5410200" cy="60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FFFFFF"/>
                </a:solidFill>
                <a:latin typeface="Oswald"/>
              </a:rPr>
              <a:t>Natjecateljska tema: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70461" y="1770734"/>
            <a:ext cx="5011007" cy="5129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hr-HR" sz="4000" dirty="0">
                <a:solidFill>
                  <a:srgbClr val="FF0099"/>
                </a:solidFill>
                <a:effectLst>
                  <a:glow rad="609600">
                    <a:srgbClr val="FF0099">
                      <a:alpha val="39000"/>
                    </a:srgbClr>
                  </a:glow>
                </a:effectLst>
                <a:latin typeface="Oswald"/>
              </a:rPr>
              <a:t>GLAGOLJICA</a:t>
            </a:r>
            <a:endParaRPr lang="en-US" sz="4000" dirty="0">
              <a:solidFill>
                <a:srgbClr val="FF0099"/>
              </a:solidFill>
              <a:effectLst>
                <a:glow rad="609600">
                  <a:srgbClr val="FF0099">
                    <a:alpha val="39000"/>
                  </a:srgbClr>
                </a:glow>
              </a:effectLst>
              <a:latin typeface="Oswa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65187" y="2630530"/>
            <a:ext cx="2743141" cy="600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Članovi</a:t>
            </a:r>
            <a:r>
              <a:rPr lang="en-US" sz="3667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 </a:t>
            </a:r>
            <a:r>
              <a:rPr lang="en-US" sz="3667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tima</a:t>
            </a:r>
            <a:r>
              <a:rPr lang="en-US" sz="3667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5192" y="136617"/>
            <a:ext cx="5343229" cy="92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hr-HR" sz="2665" dirty="0">
                <a:solidFill>
                  <a:srgbClr val="101B28"/>
                </a:solidFill>
                <a:latin typeface="Oswald Bold"/>
              </a:rPr>
              <a:t>5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.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Milenijsko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natjecanje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  <a:p>
            <a:pPr algn="ctr">
              <a:lnSpc>
                <a:spcPts val="3731"/>
              </a:lnSpc>
            </a:pP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iz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kreativne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industrije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065186" y="5306452"/>
            <a:ext cx="2810266" cy="600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en-US" sz="3667" u="sng" dirty="0">
                <a:solidFill>
                  <a:srgbClr val="FFFFFF"/>
                </a:solidFill>
                <a:latin typeface="Oswald"/>
              </a:rPr>
              <a:t>Mentor </a:t>
            </a:r>
            <a:r>
              <a:rPr lang="en-US" sz="3667" u="sng" dirty="0" err="1">
                <a:solidFill>
                  <a:srgbClr val="FFFFFF"/>
                </a:solidFill>
                <a:latin typeface="Oswald"/>
              </a:rPr>
              <a:t>tima</a:t>
            </a:r>
            <a:r>
              <a:rPr lang="en-US" sz="3667" u="sng" dirty="0">
                <a:solidFill>
                  <a:srgbClr val="FFFFFF"/>
                </a:solidFill>
                <a:latin typeface="Oswald"/>
              </a:rPr>
              <a:t>:</a:t>
            </a:r>
          </a:p>
        </p:txBody>
      </p:sp>
      <p:sp>
        <p:nvSpPr>
          <p:cNvPr id="41" name="TextBox 32">
            <a:extLst>
              <a:ext uri="{FF2B5EF4-FFF2-40B4-BE49-F238E27FC236}">
                <a16:creationId xmlns:a16="http://schemas.microsoft.com/office/drawing/2014/main" id="{FEF68C59-75A5-434D-ABA0-867878605219}"/>
              </a:ext>
            </a:extLst>
          </p:cNvPr>
          <p:cNvSpPr txBox="1"/>
          <p:nvPr/>
        </p:nvSpPr>
        <p:spPr>
          <a:xfrm>
            <a:off x="1798500" y="3452767"/>
            <a:ext cx="4861312" cy="236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9485" lvl="1" indent="-609630">
              <a:lnSpc>
                <a:spcPts val="4667"/>
              </a:lnSpc>
              <a:spcBef>
                <a:spcPct val="0"/>
              </a:spcBef>
              <a:buAutoNum type="arabicPeriod"/>
            </a:pPr>
            <a:r>
              <a:rPr lang="hr-HR" sz="3334" dirty="0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Ema </a:t>
            </a:r>
            <a:r>
              <a:rPr lang="hr-HR" sz="3334" dirty="0" err="1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Stankoski</a:t>
            </a:r>
            <a:r>
              <a:rPr lang="hr-HR" sz="3334" dirty="0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 Hrgović</a:t>
            </a:r>
          </a:p>
          <a:p>
            <a:pPr marL="969485" lvl="1" indent="-609630">
              <a:lnSpc>
                <a:spcPts val="4667"/>
              </a:lnSpc>
              <a:spcBef>
                <a:spcPct val="0"/>
              </a:spcBef>
              <a:buFontTx/>
              <a:buAutoNum type="arabicPeriod"/>
            </a:pPr>
            <a:r>
              <a:rPr lang="hr-HR" sz="3334" dirty="0">
                <a:solidFill>
                  <a:srgbClr val="FFFFFF"/>
                </a:solidFill>
                <a:effectLst>
                  <a:glow rad="266700">
                    <a:schemeClr val="bg1">
                      <a:alpha val="46000"/>
                    </a:schemeClr>
                  </a:glow>
                </a:effectLst>
                <a:latin typeface="Oswald"/>
              </a:rPr>
              <a:t>Anja Vinković</a:t>
            </a:r>
          </a:p>
          <a:p>
            <a:pPr marL="359855" lvl="1">
              <a:lnSpc>
                <a:spcPts val="4667"/>
              </a:lnSpc>
              <a:spcBef>
                <a:spcPct val="0"/>
              </a:spcBef>
            </a:pPr>
            <a:endParaRPr lang="hr-HR" sz="3334" dirty="0">
              <a:solidFill>
                <a:srgbClr val="FFFFFF"/>
              </a:solidFill>
              <a:effectLst>
                <a:glow rad="266700">
                  <a:schemeClr val="bg1">
                    <a:alpha val="46000"/>
                  </a:schemeClr>
                </a:glow>
              </a:effectLst>
              <a:latin typeface="Oswald"/>
            </a:endParaRPr>
          </a:p>
          <a:p>
            <a:pPr marL="969485" lvl="1" indent="-609630">
              <a:lnSpc>
                <a:spcPts val="4667"/>
              </a:lnSpc>
              <a:spcBef>
                <a:spcPct val="0"/>
              </a:spcBef>
              <a:buAutoNum type="arabicPeriod"/>
            </a:pPr>
            <a:endParaRPr lang="en-US" sz="3334" dirty="0">
              <a:solidFill>
                <a:srgbClr val="FFFFFF"/>
              </a:solidFill>
              <a:effectLst>
                <a:glow rad="266700">
                  <a:schemeClr val="bg1">
                    <a:alpha val="46000"/>
                  </a:schemeClr>
                </a:glow>
              </a:effectLst>
              <a:latin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-31758" y="-15356"/>
            <a:ext cx="12262809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 rot="5400000">
            <a:off x="9489870" y="2609499"/>
            <a:ext cx="3066557" cy="26857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3022" y="2419091"/>
            <a:ext cx="5646690" cy="133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87689">
            <a:off x="78684" y="5018856"/>
            <a:ext cx="1052867" cy="10581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63024">
            <a:off x="258222" y="5259926"/>
            <a:ext cx="580858" cy="576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" y="-85539"/>
            <a:ext cx="5280991" cy="17229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467274" y="1506582"/>
            <a:ext cx="1117226" cy="1122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11570">
            <a:off x="676972" y="1729081"/>
            <a:ext cx="707407" cy="701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921658">
            <a:off x="167590" y="2962043"/>
            <a:ext cx="762123" cy="7659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5862" y="4186134"/>
            <a:ext cx="755897" cy="7495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462" y="4011491"/>
            <a:ext cx="1152698" cy="11584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999919">
            <a:off x="276156" y="3140049"/>
            <a:ext cx="498073" cy="4939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 l="1233" r="60997" b="5597"/>
          <a:stretch>
            <a:fillRect/>
          </a:stretch>
        </p:blipFill>
        <p:spPr>
          <a:xfrm>
            <a:off x="276923" y="82551"/>
            <a:ext cx="1071664" cy="10066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198576" y="6235161"/>
            <a:ext cx="434573" cy="4309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92435" y="6085282"/>
            <a:ext cx="677526" cy="6809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697552" y="3550145"/>
            <a:ext cx="677526" cy="680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19028" y="3703718"/>
            <a:ext cx="434573" cy="430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720617">
            <a:off x="914126" y="2902265"/>
            <a:ext cx="707407" cy="7015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90644">
            <a:off x="709216" y="2699827"/>
            <a:ext cx="1117226" cy="11228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84691" y="5044832"/>
            <a:ext cx="434573" cy="4309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778235" y="4919841"/>
            <a:ext cx="677526" cy="680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611570">
            <a:off x="888447" y="5788911"/>
            <a:ext cx="707407" cy="701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635328" y="5571476"/>
            <a:ext cx="1117226" cy="11228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386662">
            <a:off x="175323" y="2333041"/>
            <a:ext cx="498073" cy="493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67712">
            <a:off x="63916" y="2229612"/>
            <a:ext cx="762123" cy="7659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27437" y="50755"/>
            <a:ext cx="1497055" cy="4527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331824" y="-1288"/>
            <a:ext cx="1749917" cy="55679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>
            <a:off x="7383673" y="2612588"/>
            <a:ext cx="4847379" cy="424541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922790" y="3993406"/>
            <a:ext cx="4262786" cy="284650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 t="19493"/>
          <a:stretch>
            <a:fillRect/>
          </a:stretch>
        </p:blipFill>
        <p:spPr>
          <a:xfrm>
            <a:off x="9496906" y="5260307"/>
            <a:ext cx="627586" cy="1986067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6471267" y="851884"/>
            <a:ext cx="5410200" cy="60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  <a:spcBef>
                <a:spcPct val="0"/>
              </a:spcBef>
            </a:pPr>
            <a:r>
              <a:rPr lang="en-US" sz="3667">
                <a:solidFill>
                  <a:srgbClr val="FFFFFF"/>
                </a:solidFill>
                <a:latin typeface="Oswald"/>
              </a:rPr>
              <a:t>Natjecateljska tema: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70461" y="1770734"/>
            <a:ext cx="5011007" cy="5129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hr-HR" sz="4000" dirty="0">
                <a:solidFill>
                  <a:srgbClr val="FF0099"/>
                </a:solidFill>
                <a:effectLst>
                  <a:glow rad="609600">
                    <a:srgbClr val="FF0099">
                      <a:alpha val="39000"/>
                    </a:srgbClr>
                  </a:glow>
                </a:effectLst>
                <a:latin typeface="Oswald"/>
              </a:rPr>
              <a:t>GLAGOLJICA</a:t>
            </a:r>
            <a:endParaRPr lang="en-US" sz="4000" dirty="0">
              <a:solidFill>
                <a:srgbClr val="FF0099"/>
              </a:solidFill>
              <a:effectLst>
                <a:glow rad="609600">
                  <a:srgbClr val="FF0099">
                    <a:alpha val="39000"/>
                  </a:srgbClr>
                </a:glow>
              </a:effectLst>
              <a:latin typeface="Oswa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65186" y="2594937"/>
            <a:ext cx="5022965" cy="600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hr-HR" sz="3667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Sektor(i) kreativne industrije</a:t>
            </a:r>
            <a:endParaRPr lang="en-US" sz="3667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25192" y="136617"/>
            <a:ext cx="5343229" cy="92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hr-HR" sz="2665" dirty="0">
                <a:solidFill>
                  <a:srgbClr val="101B28"/>
                </a:solidFill>
                <a:latin typeface="Oswald Bold"/>
              </a:rPr>
              <a:t>5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.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Milenijsko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natjecanje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  <a:p>
            <a:pPr algn="ctr">
              <a:lnSpc>
                <a:spcPts val="3731"/>
              </a:lnSpc>
            </a:pP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iz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kreativne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industrije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</p:txBody>
      </p:sp>
      <p:pic>
        <p:nvPicPr>
          <p:cNvPr id="39" name="Picture 1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4ED0523-D580-E76D-EE65-1B87E5A316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1093" y="4061030"/>
            <a:ext cx="1663256" cy="1722924"/>
          </a:xfrm>
          <a:prstGeom prst="rect">
            <a:avLst/>
          </a:prstGeom>
        </p:spPr>
      </p:pic>
      <p:pic>
        <p:nvPicPr>
          <p:cNvPr id="40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797C675C-BD62-0015-5107-CC5C076B28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1690" y="3867134"/>
            <a:ext cx="1850436" cy="1916820"/>
          </a:xfrm>
          <a:prstGeom prst="rect">
            <a:avLst/>
          </a:prstGeom>
        </p:spPr>
      </p:pic>
      <p:pic>
        <p:nvPicPr>
          <p:cNvPr id="42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7D8F0A2-2F40-C890-00EF-E3C528FD6A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11549" y="3674511"/>
            <a:ext cx="2036389" cy="21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8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-31757" y="-18085"/>
            <a:ext cx="12262809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 rot="5400000">
            <a:off x="10981338" y="4100968"/>
            <a:ext cx="1476350" cy="12930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85357" y="1130136"/>
            <a:ext cx="5646690" cy="133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87689">
            <a:off x="78684" y="5018856"/>
            <a:ext cx="1052867" cy="10581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63024">
            <a:off x="258222" y="5259926"/>
            <a:ext cx="580858" cy="576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" y="-85539"/>
            <a:ext cx="5280991" cy="17229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467274" y="1506582"/>
            <a:ext cx="1117226" cy="1122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11570">
            <a:off x="676972" y="1729081"/>
            <a:ext cx="707407" cy="701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921658">
            <a:off x="167590" y="2962043"/>
            <a:ext cx="762123" cy="7659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5862" y="4186134"/>
            <a:ext cx="755897" cy="7495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462" y="4011491"/>
            <a:ext cx="1152698" cy="11584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999919">
            <a:off x="276156" y="3140049"/>
            <a:ext cx="498073" cy="4939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 l="1233" r="60997" b="5597"/>
          <a:stretch>
            <a:fillRect/>
          </a:stretch>
        </p:blipFill>
        <p:spPr>
          <a:xfrm>
            <a:off x="276923" y="82551"/>
            <a:ext cx="1071664" cy="10066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198576" y="6235161"/>
            <a:ext cx="434573" cy="4309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92435" y="6085282"/>
            <a:ext cx="677526" cy="6809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697552" y="3550145"/>
            <a:ext cx="677526" cy="680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19028" y="3703718"/>
            <a:ext cx="434573" cy="430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720617">
            <a:off x="914126" y="2902265"/>
            <a:ext cx="707407" cy="7015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90644">
            <a:off x="709216" y="2699827"/>
            <a:ext cx="1117226" cy="11228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84691" y="5044832"/>
            <a:ext cx="434573" cy="4309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778235" y="4919841"/>
            <a:ext cx="677526" cy="680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611570">
            <a:off x="888447" y="5788911"/>
            <a:ext cx="707407" cy="701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635328" y="5571476"/>
            <a:ext cx="1117226" cy="11228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386662">
            <a:off x="175323" y="2333041"/>
            <a:ext cx="498073" cy="493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67712">
            <a:off x="63916" y="2229612"/>
            <a:ext cx="762123" cy="7659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27437" y="50755"/>
            <a:ext cx="1497055" cy="4527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331824" y="-1288"/>
            <a:ext cx="1749917" cy="55679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>
            <a:off x="10145965" y="5031849"/>
            <a:ext cx="2085086" cy="18261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628278" y="5800017"/>
            <a:ext cx="1557298" cy="103989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 t="19493"/>
          <a:stretch>
            <a:fillRect/>
          </a:stretch>
        </p:blipFill>
        <p:spPr>
          <a:xfrm>
            <a:off x="9496906" y="5260307"/>
            <a:ext cx="627586" cy="1986067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4183236" y="564136"/>
            <a:ext cx="5410200" cy="60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  <a:spcBef>
                <a:spcPct val="0"/>
              </a:spcBef>
            </a:pPr>
            <a:r>
              <a:rPr lang="en-US" sz="3667" dirty="0" err="1">
                <a:solidFill>
                  <a:srgbClr val="FFFFFF"/>
                </a:solidFill>
                <a:latin typeface="Oswald"/>
              </a:rPr>
              <a:t>Natjecateljska</a:t>
            </a:r>
            <a:r>
              <a:rPr lang="en-US" sz="3667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67" dirty="0" err="1">
                <a:solidFill>
                  <a:srgbClr val="FFFFFF"/>
                </a:solidFill>
                <a:latin typeface="Oswald"/>
              </a:rPr>
              <a:t>tema</a:t>
            </a:r>
            <a:r>
              <a:rPr lang="en-US" sz="3667" dirty="0">
                <a:solidFill>
                  <a:srgbClr val="FFFFFF"/>
                </a:solidFill>
                <a:latin typeface="Oswald"/>
              </a:rPr>
              <a:t>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383673" y="703816"/>
            <a:ext cx="5011007" cy="5129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hr-HR" sz="4000" dirty="0">
                <a:solidFill>
                  <a:srgbClr val="FF0099"/>
                </a:solidFill>
                <a:effectLst>
                  <a:glow rad="609600">
                    <a:srgbClr val="FF0099">
                      <a:alpha val="39000"/>
                    </a:srgbClr>
                  </a:glow>
                </a:effectLst>
                <a:latin typeface="Oswald"/>
              </a:rPr>
              <a:t>GLAGOLJICA</a:t>
            </a:r>
            <a:endParaRPr lang="en-US" sz="4000" dirty="0">
              <a:solidFill>
                <a:srgbClr val="FF0099"/>
              </a:solidFill>
              <a:effectLst>
                <a:glow rad="609600">
                  <a:srgbClr val="FF0099">
                    <a:alpha val="39000"/>
                  </a:srgbClr>
                </a:glow>
              </a:effectLst>
              <a:latin typeface="Oswa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937803" y="2075033"/>
            <a:ext cx="5022965" cy="600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hr-HR" sz="3667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Vokalni </a:t>
            </a:r>
            <a:r>
              <a:rPr lang="hr-HR" sz="3667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vizualizator</a:t>
            </a:r>
            <a:endParaRPr lang="en-US" sz="3667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25192" y="136617"/>
            <a:ext cx="5343229" cy="92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hr-HR" sz="2665" dirty="0">
                <a:solidFill>
                  <a:srgbClr val="101B28"/>
                </a:solidFill>
                <a:latin typeface="Oswald Bold"/>
              </a:rPr>
              <a:t>5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.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Milenijsko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natjecanje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  <a:p>
            <a:pPr algn="ctr">
              <a:lnSpc>
                <a:spcPts val="3731"/>
              </a:lnSpc>
            </a:pP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iz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kreativne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industrije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1C1FDDD0-F72B-ECE6-E2C1-AF6640F5E6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6668" y="3470992"/>
            <a:ext cx="2576537" cy="3193378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852404E3-C4CF-5723-2C39-2F0047CEEC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28306" y="3466533"/>
            <a:ext cx="2004487" cy="3197837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29C53949-7095-3653-32F9-EB61FC3925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32793" y="3472068"/>
            <a:ext cx="2004487" cy="3180849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532C7C26-5F2C-B8B0-1075-32F9801F63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9924" y="1248569"/>
            <a:ext cx="6177397" cy="21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2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103210" y="-41990"/>
            <a:ext cx="12262809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 rot="5400000">
            <a:off x="10981338" y="4100968"/>
            <a:ext cx="1476350" cy="12930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85357" y="1130136"/>
            <a:ext cx="5646690" cy="133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87689">
            <a:off x="78684" y="5018856"/>
            <a:ext cx="1052867" cy="10581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463024">
            <a:off x="258222" y="5259926"/>
            <a:ext cx="580858" cy="5760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" y="-85539"/>
            <a:ext cx="5280991" cy="17229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467274" y="1506582"/>
            <a:ext cx="1117226" cy="1122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611570">
            <a:off x="676972" y="1729081"/>
            <a:ext cx="707407" cy="701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921658">
            <a:off x="167590" y="2962043"/>
            <a:ext cx="762123" cy="7659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5862" y="4186134"/>
            <a:ext cx="755897" cy="7495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7462" y="4011491"/>
            <a:ext cx="1152698" cy="11584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999919">
            <a:off x="276156" y="3140049"/>
            <a:ext cx="498073" cy="4939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 l="1233" r="60997" b="5597"/>
          <a:stretch>
            <a:fillRect/>
          </a:stretch>
        </p:blipFill>
        <p:spPr>
          <a:xfrm>
            <a:off x="276923" y="82551"/>
            <a:ext cx="1071664" cy="10066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198576" y="6235161"/>
            <a:ext cx="434573" cy="4309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92435" y="6085282"/>
            <a:ext cx="677526" cy="6809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697552" y="3550145"/>
            <a:ext cx="677526" cy="680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19028" y="3703718"/>
            <a:ext cx="434573" cy="4309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720617">
            <a:off x="914126" y="2902265"/>
            <a:ext cx="707407" cy="7015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90644">
            <a:off x="709216" y="2699827"/>
            <a:ext cx="1117226" cy="11228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58158">
            <a:off x="884691" y="5044832"/>
            <a:ext cx="434573" cy="43095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40755">
            <a:off x="778235" y="4919841"/>
            <a:ext cx="677526" cy="6809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611570">
            <a:off x="888447" y="5788911"/>
            <a:ext cx="707407" cy="701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570302">
            <a:off x="635328" y="5571476"/>
            <a:ext cx="1117226" cy="11228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386662">
            <a:off x="175323" y="2333041"/>
            <a:ext cx="498073" cy="493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567712">
            <a:off x="63916" y="2229612"/>
            <a:ext cx="762123" cy="7659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27437" y="50755"/>
            <a:ext cx="1497055" cy="45270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331824" y="-1288"/>
            <a:ext cx="1749917" cy="55679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t="2416"/>
          <a:stretch>
            <a:fillRect/>
          </a:stretch>
        </p:blipFill>
        <p:spPr>
          <a:xfrm>
            <a:off x="10145965" y="5031849"/>
            <a:ext cx="2085086" cy="18261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628278" y="5800017"/>
            <a:ext cx="1557298" cy="103989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 t="19493"/>
          <a:stretch>
            <a:fillRect/>
          </a:stretch>
        </p:blipFill>
        <p:spPr>
          <a:xfrm>
            <a:off x="9496906" y="5260307"/>
            <a:ext cx="627586" cy="1986067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4183236" y="564136"/>
            <a:ext cx="5410200" cy="60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  <a:spcBef>
                <a:spcPct val="0"/>
              </a:spcBef>
            </a:pPr>
            <a:r>
              <a:rPr lang="en-US" sz="3667" dirty="0" err="1">
                <a:solidFill>
                  <a:srgbClr val="FFFFFF"/>
                </a:solidFill>
                <a:latin typeface="Oswald"/>
              </a:rPr>
              <a:t>Natjecateljska</a:t>
            </a:r>
            <a:r>
              <a:rPr lang="en-US" sz="3667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67" dirty="0" err="1">
                <a:solidFill>
                  <a:srgbClr val="FFFFFF"/>
                </a:solidFill>
                <a:latin typeface="Oswald"/>
              </a:rPr>
              <a:t>tema</a:t>
            </a:r>
            <a:r>
              <a:rPr lang="en-US" sz="3667" dirty="0">
                <a:solidFill>
                  <a:srgbClr val="FFFFFF"/>
                </a:solidFill>
                <a:latin typeface="Oswald"/>
              </a:rPr>
              <a:t>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383673" y="703816"/>
            <a:ext cx="5011007" cy="5129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hr-HR" sz="4000" dirty="0">
                <a:solidFill>
                  <a:srgbClr val="FF0099"/>
                </a:solidFill>
                <a:effectLst>
                  <a:glow rad="609600">
                    <a:srgbClr val="FF0099">
                      <a:alpha val="39000"/>
                    </a:srgbClr>
                  </a:glow>
                </a:effectLst>
                <a:latin typeface="Oswald"/>
              </a:rPr>
              <a:t>GLAGOLJICA</a:t>
            </a:r>
            <a:endParaRPr lang="en-US" sz="4000" dirty="0">
              <a:solidFill>
                <a:srgbClr val="FF0099"/>
              </a:solidFill>
              <a:effectLst>
                <a:glow rad="609600">
                  <a:srgbClr val="FF0099">
                    <a:alpha val="39000"/>
                  </a:srgbClr>
                </a:glow>
              </a:effectLst>
              <a:latin typeface="Oswa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83532" y="1710626"/>
            <a:ext cx="5022965" cy="600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4"/>
              </a:lnSpc>
              <a:spcBef>
                <a:spcPct val="0"/>
              </a:spcBef>
            </a:pPr>
            <a:r>
              <a:rPr lang="hr-HR" sz="3667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Lissajousove</a:t>
            </a:r>
            <a:r>
              <a:rPr lang="hr-HR" sz="3667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 krivulje</a:t>
            </a:r>
            <a:endParaRPr lang="en-US" sz="3667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25192" y="136617"/>
            <a:ext cx="5343229" cy="92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1"/>
              </a:lnSpc>
            </a:pPr>
            <a:r>
              <a:rPr lang="hr-HR" sz="2665" dirty="0">
                <a:solidFill>
                  <a:srgbClr val="101B28"/>
                </a:solidFill>
                <a:latin typeface="Oswald Bold"/>
              </a:rPr>
              <a:t>5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.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Milenijsko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natjecanje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  <a:p>
            <a:pPr algn="ctr">
              <a:lnSpc>
                <a:spcPts val="3731"/>
              </a:lnSpc>
            </a:pP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iz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kreativne</a:t>
            </a:r>
            <a:r>
              <a:rPr lang="en-US" sz="2665" dirty="0">
                <a:solidFill>
                  <a:srgbClr val="101B28"/>
                </a:solidFill>
                <a:latin typeface="Oswald Bold"/>
              </a:rPr>
              <a:t> </a:t>
            </a:r>
            <a:r>
              <a:rPr lang="en-US" sz="2665" dirty="0" err="1">
                <a:solidFill>
                  <a:srgbClr val="101B28"/>
                </a:solidFill>
                <a:latin typeface="Oswald Bold"/>
              </a:rPr>
              <a:t>industrije</a:t>
            </a:r>
            <a:endParaRPr lang="en-US" sz="2665" dirty="0">
              <a:solidFill>
                <a:srgbClr val="101B28"/>
              </a:solidFill>
              <a:latin typeface="Oswald Bold"/>
            </a:endParaRPr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022DECC3-9DB1-A30F-6AD0-19E267F471A6}"/>
              </a:ext>
            </a:extLst>
          </p:cNvPr>
          <p:cNvSpPr txBox="1"/>
          <p:nvPr/>
        </p:nvSpPr>
        <p:spPr>
          <a:xfrm>
            <a:off x="2050143" y="2435415"/>
            <a:ext cx="4371569" cy="1858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34"/>
              </a:lnSpc>
              <a:spcBef>
                <a:spcPct val="0"/>
              </a:spcBef>
            </a:pPr>
            <a:r>
              <a:rPr lang="hr-HR" sz="2000" dirty="0">
                <a:solidFill>
                  <a:schemeClr val="bg1"/>
                </a:solidFill>
                <a:effectLst/>
                <a:latin typeface="Oswald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Vizualni zapis nekog glasa, odnosno nekog slova, sa stajališta akustike, biti će prikazan u obliku krivulja tzv. </a:t>
            </a:r>
            <a:r>
              <a:rPr lang="hr-HR" sz="2000" dirty="0" err="1">
                <a:solidFill>
                  <a:schemeClr val="bg1"/>
                </a:solidFill>
                <a:effectLst/>
                <a:latin typeface="Oswald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Lissajousovih</a:t>
            </a:r>
            <a:r>
              <a:rPr lang="hr-HR" sz="2000" dirty="0">
                <a:solidFill>
                  <a:schemeClr val="bg1"/>
                </a:solidFill>
                <a:effectLst/>
                <a:latin typeface="Oswald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krivulja.</a:t>
            </a:r>
            <a:endParaRPr lang="en-US" sz="2000" dirty="0">
              <a:solidFill>
                <a:schemeClr val="bg1"/>
              </a:solidFill>
              <a:latin typeface="Oswald" panose="00000500000000000000" pitchFamily="2" charset="-18"/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99F36FC1-A4DB-0082-BD1A-6B5A1E2AA831}"/>
              </a:ext>
            </a:extLst>
          </p:cNvPr>
          <p:cNvSpPr txBox="1"/>
          <p:nvPr/>
        </p:nvSpPr>
        <p:spPr>
          <a:xfrm>
            <a:off x="2622957" y="4630367"/>
            <a:ext cx="552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Oswald" panose="00000500000000000000" pitchFamily="2" charset="-1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Vokalni vizualizator_funkcionalnost.mp4</a:t>
            </a:r>
            <a:endParaRPr lang="hr-HR" sz="2400" dirty="0">
              <a:solidFill>
                <a:schemeClr val="bg1"/>
              </a:solidFill>
              <a:latin typeface="Oswald" panose="00000500000000000000" pitchFamily="2" charset="-18"/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A1904C02-1866-BB99-2AF4-04DEDB1F14EF}"/>
              </a:ext>
            </a:extLst>
          </p:cNvPr>
          <p:cNvSpPr txBox="1"/>
          <p:nvPr/>
        </p:nvSpPr>
        <p:spPr>
          <a:xfrm>
            <a:off x="2640496" y="5215966"/>
            <a:ext cx="552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Oswald" panose="00000500000000000000" pitchFamily="2" charset="-18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Glas </a:t>
            </a:r>
            <a:r>
              <a:rPr lang="hr-HR" sz="2400" dirty="0" err="1">
                <a:solidFill>
                  <a:schemeClr val="bg1"/>
                </a:solidFill>
                <a:latin typeface="Oswald" panose="00000500000000000000" pitchFamily="2" charset="-18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vizualno_Lissajousove</a:t>
            </a:r>
            <a:r>
              <a:rPr lang="hr-HR" sz="2400" dirty="0">
                <a:solidFill>
                  <a:schemeClr val="bg1"/>
                </a:solidFill>
                <a:latin typeface="Oswald" panose="00000500000000000000" pitchFamily="2" charset="-18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krivulje1.mp4</a:t>
            </a:r>
            <a:endParaRPr lang="hr-HR" sz="2400" dirty="0">
              <a:solidFill>
                <a:schemeClr val="bg1"/>
              </a:solidFill>
              <a:latin typeface="Oswald" panose="00000500000000000000" pitchFamily="2" charset="-18"/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9C0C5D2C-7987-6A01-7137-A91DC3BD3865}"/>
              </a:ext>
            </a:extLst>
          </p:cNvPr>
          <p:cNvSpPr txBox="1"/>
          <p:nvPr/>
        </p:nvSpPr>
        <p:spPr>
          <a:xfrm>
            <a:off x="2668310" y="5762661"/>
            <a:ext cx="552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Oswald" panose="00000500000000000000" pitchFamily="2" charset="-18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Glas </a:t>
            </a:r>
            <a:r>
              <a:rPr lang="hr-HR" sz="2400" dirty="0" err="1">
                <a:solidFill>
                  <a:schemeClr val="bg1"/>
                </a:solidFill>
                <a:latin typeface="Oswald" panose="00000500000000000000" pitchFamily="2" charset="-18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vizualno_Lissajousove</a:t>
            </a:r>
            <a:r>
              <a:rPr lang="hr-HR" sz="2400" dirty="0">
                <a:solidFill>
                  <a:schemeClr val="bg1"/>
                </a:solidFill>
                <a:latin typeface="Oswald" panose="00000500000000000000" pitchFamily="2" charset="-18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krivulje2.mp4</a:t>
            </a:r>
            <a:endParaRPr lang="hr-HR" sz="2400" dirty="0">
              <a:solidFill>
                <a:schemeClr val="bg1"/>
              </a:solidFill>
              <a:latin typeface="Oswa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614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113</Words>
  <Application>Microsoft Office PowerPoint</Application>
  <PresentationFormat>Široki zaslon</PresentationFormat>
  <Paragraphs>28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Oswald</vt:lpstr>
      <vt:lpstr>Oswald Bold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Dvojković</dc:creator>
  <cp:lastModifiedBy>NN</cp:lastModifiedBy>
  <cp:revision>10</cp:revision>
  <dcterms:created xsi:type="dcterms:W3CDTF">2022-11-03T17:05:14Z</dcterms:created>
  <dcterms:modified xsi:type="dcterms:W3CDTF">2024-07-10T07:56:28Z</dcterms:modified>
</cp:coreProperties>
</file>