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59" r:id="rId5"/>
    <p:sldId id="267" r:id="rId6"/>
    <p:sldId id="269" r:id="rId7"/>
    <p:sldId id="260" r:id="rId8"/>
    <p:sldId id="270" r:id="rId9"/>
    <p:sldId id="261" r:id="rId10"/>
    <p:sldId id="268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226" autoAdjust="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76276DB5-4BD3-4073-AF5E-00FCC22DAB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697C0C0-BDD3-49A3-BACD-981BAC43EE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7AABD-DCB0-4546-B867-201ADF46C730}" type="datetime1">
              <a:rPr lang="hr-HR" smtClean="0"/>
              <a:t>28.12.2023.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62FC587-43B5-456C-A250-5BE1CAA522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1647C3F-A429-469C-980E-5DF9D5A4D3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77601-E4FD-4FF3-92B0-37C73546CB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018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E9506-5BD5-4684-AD25-21A282E466C6}" type="datetime1">
              <a:rPr lang="hr-HR" smtClean="0"/>
              <a:pPr/>
              <a:t>28.12.2023.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Uređivanje stilova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6DE2F-8CCC-46F9-B490-21D6F471DF78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79654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050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491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002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927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001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8320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776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014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B3FF9319-DB08-4E62-A4B3-305CB0941FB1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hr-HR" noProof="0" smtClean="0"/>
              <a:pPr/>
              <a:t>‹#›</a:t>
            </a:fld>
            <a:endParaRPr lang="hr-HR" noProof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210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7EF1A8-2437-4F88-87DD-6CE427451E6E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34071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5AE6F82-5E43-4D40-957A-9B54E71D03A3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555070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4637AF6-CDA3-41B9-83A0-42EAB47252D4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03706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1F28E3D3-6C02-4E38-825C-E7E3566816B5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hr-HR" noProof="0" smtClean="0"/>
              <a:pPr/>
              <a:t>‹#›</a:t>
            </a:fld>
            <a:endParaRPr lang="hr-HR" noProof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83912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E909664-1E0B-480F-B2BC-B8E7E27C0212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270353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843BDF-128C-486D-B356-2C8DBE7560AC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24048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2E38F94-734F-4C85-8C63-363504360B31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728299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FED35B1-5789-485B-B9B2-A5A995617632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98482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pPr rtl="0"/>
            <a:fld id="{15F24D83-672F-46A4-B53B-99AB32190183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8579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pPr rtl="0"/>
            <a:fld id="{76D0FB69-D096-4D82-A4EB-F29F3F1D02D3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34708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E01929E-F0D5-48C8-8AC2-C0E5601BCE77}" type="datetime1">
              <a:rPr lang="hr-HR" noProof="0" smtClean="0"/>
              <a:t>28.12.2023.</a:t>
            </a:fld>
            <a:endParaRPr lang="hr-H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hr-HR" noProof="0" smtClean="0"/>
              <a:pPr/>
              <a:t>‹#›</a:t>
            </a:fld>
            <a:endParaRPr lang="hr-HR" noProof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90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rasmus-plus.ec.europa.eu/hr/programme-guide/part-b/key-action-1/key-action-1-learning-mobility-of-individual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teacheracademy.eu/courses-location/galway/#popular-courses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709" y="940856"/>
            <a:ext cx="7534648" cy="4656552"/>
          </a:xfrm>
        </p:spPr>
        <p:txBody>
          <a:bodyPr rtlCol="0">
            <a:normAutofit fontScale="90000"/>
          </a:bodyPr>
          <a:lstStyle/>
          <a:p>
            <a:r>
              <a:rPr lang="en-US" sz="4000" dirty="0">
                <a:solidFill>
                  <a:srgbClr val="24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Teacher’s CLIL course in the</a:t>
            </a:r>
            <a:r>
              <a:rPr lang="hr-HR" sz="4000" dirty="0">
                <a:solidFill>
                  <a:srgbClr val="24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KA1 Erasmus+ project </a:t>
            </a:r>
            <a:br>
              <a:rPr lang="hr-HR" sz="4000" dirty="0">
                <a:solidFill>
                  <a:srgbClr val="24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4000" dirty="0">
                <a:solidFill>
                  <a:srgbClr val="24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en-US" sz="4000" dirty="0" err="1">
                <a:solidFill>
                  <a:srgbClr val="24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Učenje</a:t>
            </a:r>
            <a:r>
              <a:rPr lang="en-US" sz="4000" dirty="0">
                <a:solidFill>
                  <a:srgbClr val="24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bez </a:t>
            </a:r>
            <a:r>
              <a:rPr lang="en-US" sz="4000" dirty="0" err="1">
                <a:solidFill>
                  <a:srgbClr val="24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granica</a:t>
            </a:r>
            <a:r>
              <a:rPr lang="en-US" sz="4000" dirty="0">
                <a:solidFill>
                  <a:srgbClr val="24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”</a:t>
            </a:r>
            <a:br>
              <a:rPr lang="hr-HR" sz="4000" dirty="0">
                <a:solidFill>
                  <a:srgbClr val="241F1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hr-HR" sz="4000" dirty="0" err="1"/>
              <a:t>Intensive</a:t>
            </a:r>
            <a:r>
              <a:rPr lang="hr-HR" sz="4000" dirty="0"/>
              <a:t> English </a:t>
            </a:r>
            <a:r>
              <a:rPr lang="hr-HR" sz="4000" dirty="0" err="1"/>
              <a:t>Course</a:t>
            </a:r>
            <a:r>
              <a:rPr lang="hr-HR" sz="4000" dirty="0"/>
              <a:t> </a:t>
            </a:r>
            <a:r>
              <a:rPr lang="hr-HR" sz="4000" dirty="0" err="1"/>
              <a:t>and</a:t>
            </a:r>
            <a:r>
              <a:rPr lang="hr-HR" sz="4000" dirty="0"/>
              <a:t> CLIL for </a:t>
            </a:r>
            <a:r>
              <a:rPr lang="hr-HR" sz="4000" dirty="0" err="1"/>
              <a:t>Teachers</a:t>
            </a:r>
            <a:br>
              <a:rPr lang="hr-HR" sz="4000" dirty="0"/>
            </a:br>
            <a:endParaRPr lang="hr-HR" sz="4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ECB66A7-6ECC-411D-A565-9A33C392681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ltGray">
          <a:xfrm>
            <a:off x="856348" y="5597408"/>
            <a:ext cx="6909787" cy="802992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hr-HR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Galway</a:t>
            </a:r>
            <a:r>
              <a:rPr lang="hr-HR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irska 9.10.2023.-20.10.2023.</a:t>
            </a:r>
          </a:p>
          <a:p>
            <a:pPr rtl="0"/>
            <a:r>
              <a:rPr lang="hr-HR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Nataša Vinković i Karolina Dvojković</a:t>
            </a:r>
          </a:p>
          <a:p>
            <a:pPr rtl="0"/>
            <a:endParaRPr lang="hr-HR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Slika 8" descr="Slika na kojoj se prikazuje Ljudsko lice, osoba, odijevanje, osmijeh&#10;&#10;Opis je automatski generiran">
            <a:extLst>
              <a:ext uri="{FF2B5EF4-FFF2-40B4-BE49-F238E27FC236}">
                <a16:creationId xmlns:a16="http://schemas.microsoft.com/office/drawing/2014/main" id="{814D53AA-DDDF-3B6D-5E9E-2C30529BC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357" y="0"/>
            <a:ext cx="5143500" cy="685800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9DAEA602-D860-914D-1C23-3C7A534C8EB4}"/>
              </a:ext>
            </a:extLst>
          </p:cNvPr>
          <p:cNvSpPr txBox="1"/>
          <p:nvPr/>
        </p:nvSpPr>
        <p:spPr>
          <a:xfrm>
            <a:off x="2222033" y="4947783"/>
            <a:ext cx="417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Galway Language Centre Bridge Mills</a:t>
            </a:r>
            <a:endParaRPr lang="hr-H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23EDDCC-AB5D-F660-2D58-CF5DC67E7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40" t="15713" r="16254" b="29523"/>
          <a:stretch/>
        </p:blipFill>
        <p:spPr>
          <a:xfrm>
            <a:off x="7965101" y="1533"/>
            <a:ext cx="2138289" cy="251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255" y="677434"/>
            <a:ext cx="2486738" cy="1830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hr-HR" sz="4000" dirty="0" err="1"/>
              <a:t>Intensive</a:t>
            </a:r>
            <a:r>
              <a:rPr lang="hr-HR" sz="4000" dirty="0"/>
              <a:t> English </a:t>
            </a:r>
            <a:r>
              <a:rPr lang="hr-HR" sz="4000" dirty="0" err="1"/>
              <a:t>Course</a:t>
            </a:r>
            <a:endParaRPr lang="hr-HR" sz="4000" dirty="0"/>
          </a:p>
        </p:txBody>
      </p:sp>
      <p:pic>
        <p:nvPicPr>
          <p:cNvPr id="23" name="Rezervirano mjesto sadržaja 22" descr="Slika na kojoj se prikazuje u dvorani, odijevanje, zgrada s uredima , zid&#10;&#10;Opis je automatski generiran">
            <a:extLst>
              <a:ext uri="{FF2B5EF4-FFF2-40B4-BE49-F238E27FC236}">
                <a16:creationId xmlns:a16="http://schemas.microsoft.com/office/drawing/2014/main" id="{CEF343C7-01D4-2745-70BA-6546188428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69587" y="3208984"/>
            <a:ext cx="4865355" cy="3649016"/>
          </a:xfrm>
        </p:spPr>
      </p:pic>
      <p:pic>
        <p:nvPicPr>
          <p:cNvPr id="21" name="Rezervirano mjesto sadržaja 20" descr="Slika na kojoj se prikazuje tekst, ploča za sastanke, rukopis&#10;&#10;Opis je automatski generiran">
            <a:extLst>
              <a:ext uri="{FF2B5EF4-FFF2-40B4-BE49-F238E27FC236}">
                <a16:creationId xmlns:a16="http://schemas.microsoft.com/office/drawing/2014/main" id="{D1E0456F-9BF9-FC2A-9D28-DDFE47D9A5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18555"/>
          <a:stretch/>
        </p:blipFill>
        <p:spPr>
          <a:xfrm>
            <a:off x="5809136" y="0"/>
            <a:ext cx="2955035" cy="3208984"/>
          </a:xfrm>
        </p:spPr>
      </p:pic>
      <p:pic>
        <p:nvPicPr>
          <p:cNvPr id="19" name="Slika 18" descr="Slika na kojoj se prikazuje u dvorani, odijevanje, osoba, zgrada s uredima &#10;&#10;Opis je automatski generiran">
            <a:extLst>
              <a:ext uri="{FF2B5EF4-FFF2-40B4-BE49-F238E27FC236}">
                <a16:creationId xmlns:a16="http://schemas.microsoft.com/office/drawing/2014/main" id="{930F7CAA-BBB1-C179-3A4A-61F4BC1F1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82" y="3208984"/>
            <a:ext cx="4865354" cy="3649016"/>
          </a:xfrm>
          <a:prstGeom prst="rect">
            <a:avLst/>
          </a:prstGeom>
        </p:spPr>
      </p:pic>
      <p:pic>
        <p:nvPicPr>
          <p:cNvPr id="25" name="Slika 24" descr="Slika na kojoj se prikazuje zid, zgrada, u dvorani, kamen&#10;&#10;Opis je automatski generiran">
            <a:extLst>
              <a:ext uri="{FF2B5EF4-FFF2-40B4-BE49-F238E27FC236}">
                <a16:creationId xmlns:a16="http://schemas.microsoft.com/office/drawing/2014/main" id="{6D0A72FF-A2B1-BFB4-070A-C1644B5E2F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09" t="9002" r="7023"/>
          <a:stretch/>
        </p:blipFill>
        <p:spPr>
          <a:xfrm>
            <a:off x="8764171" y="0"/>
            <a:ext cx="3151164" cy="48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689" y="378536"/>
            <a:ext cx="5122183" cy="16149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0"/>
            <a:r>
              <a:rPr lang="hr-HR" sz="4000" dirty="0"/>
              <a:t>CLIL</a:t>
            </a:r>
            <a:br>
              <a:rPr lang="hr-HR" sz="4000" dirty="0"/>
            </a:br>
            <a:r>
              <a:rPr lang="hr-HR" sz="4000" dirty="0" err="1"/>
              <a:t>Content</a:t>
            </a:r>
            <a:r>
              <a:rPr lang="hr-HR" sz="4000" dirty="0"/>
              <a:t> </a:t>
            </a:r>
            <a:r>
              <a:rPr lang="hr-HR" sz="4000" dirty="0" err="1"/>
              <a:t>and</a:t>
            </a:r>
            <a:r>
              <a:rPr lang="hr-HR" sz="4000" dirty="0"/>
              <a:t> </a:t>
            </a:r>
            <a:r>
              <a:rPr lang="hr-HR" sz="4000" dirty="0" err="1"/>
              <a:t>Language</a:t>
            </a:r>
            <a:r>
              <a:rPr lang="hr-HR" sz="4000" dirty="0"/>
              <a:t> </a:t>
            </a:r>
            <a:br>
              <a:rPr lang="hr-HR" sz="4000" dirty="0"/>
            </a:br>
            <a:r>
              <a:rPr lang="hr-HR" sz="4000" dirty="0" err="1"/>
              <a:t>Integrated</a:t>
            </a:r>
            <a:r>
              <a:rPr lang="hr-HR" sz="4000" dirty="0"/>
              <a:t> </a:t>
            </a:r>
            <a:r>
              <a:rPr lang="hr-HR" sz="4000" dirty="0" err="1"/>
              <a:t>Learning</a:t>
            </a:r>
            <a:endParaRPr lang="hr-HR" sz="4000" dirty="0"/>
          </a:p>
        </p:txBody>
      </p:sp>
      <p:pic>
        <p:nvPicPr>
          <p:cNvPr id="7" name="Rezervirano mjesto sadržaja 6" descr="Slika na kojoj se prikazuje tekst, snimka zaslona, pokazati znak&#10;&#10;Opis je automatski generiran">
            <a:extLst>
              <a:ext uri="{FF2B5EF4-FFF2-40B4-BE49-F238E27FC236}">
                <a16:creationId xmlns:a16="http://schemas.microsoft.com/office/drawing/2014/main" id="{45B17312-5120-2E7A-0A29-42C5757031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22392" b="4511"/>
          <a:stretch/>
        </p:blipFill>
        <p:spPr>
          <a:xfrm>
            <a:off x="7345675" y="-271083"/>
            <a:ext cx="4569659" cy="4216877"/>
          </a:xfrm>
        </p:spPr>
      </p:pic>
      <p:pic>
        <p:nvPicPr>
          <p:cNvPr id="10" name="Slika 9" descr="Slika na kojoj se prikazuje u dvorani, namještaj, stol, tekst&#10;&#10;Opis je automatski generiran">
            <a:extLst>
              <a:ext uri="{FF2B5EF4-FFF2-40B4-BE49-F238E27FC236}">
                <a16:creationId xmlns:a16="http://schemas.microsoft.com/office/drawing/2014/main" id="{55E32A2E-A0B5-D9C0-D8F1-F8F097BC0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00" t="21948" r="25475" b="50000"/>
          <a:stretch/>
        </p:blipFill>
        <p:spPr>
          <a:xfrm>
            <a:off x="7345676" y="3461797"/>
            <a:ext cx="4569659" cy="3396203"/>
          </a:xfrm>
          <a:prstGeom prst="rect">
            <a:avLst/>
          </a:prstGeom>
        </p:spPr>
      </p:pic>
      <p:pic>
        <p:nvPicPr>
          <p:cNvPr id="14" name="Rezervirano mjesto sadržaja 13" descr="Slika na kojoj se prikazuje u dvorani, namještaj, zid, tekst&#10;&#10;Opis je automatski generiran">
            <a:extLst>
              <a:ext uri="{FF2B5EF4-FFF2-40B4-BE49-F238E27FC236}">
                <a16:creationId xmlns:a16="http://schemas.microsoft.com/office/drawing/2014/main" id="{C718965F-42E4-62B3-EAD1-9FB796DE53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027106" y="1993468"/>
            <a:ext cx="3893529" cy="5191372"/>
          </a:xfrm>
        </p:spPr>
      </p:pic>
    </p:spTree>
    <p:extLst>
      <p:ext uri="{BB962C8B-B14F-4D97-AF65-F5344CB8AC3E}">
        <p14:creationId xmlns:p14="http://schemas.microsoft.com/office/powerpoint/2010/main" val="46153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2BBA31-7EBA-456A-A665-6D23596B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724567"/>
            <a:ext cx="3384329" cy="2704433"/>
          </a:xfrm>
        </p:spPr>
        <p:txBody>
          <a:bodyPr rtlCol="0" anchor="ctr">
            <a:normAutofit/>
          </a:bodyPr>
          <a:lstStyle/>
          <a:p>
            <a:pPr rtl="0"/>
            <a:r>
              <a:rPr lang="hr-HR" sz="4000" dirty="0"/>
              <a:t>Strani jezik integriran u nastavni predmet </a:t>
            </a:r>
          </a:p>
        </p:txBody>
      </p:sp>
      <p:pic>
        <p:nvPicPr>
          <p:cNvPr id="7" name="Rezervirano mjesto sadržaja 6" descr="Slika na kojoj se prikazuje tekst, snimka zaslona, računalo, multimedija&#10;&#10;Opis je automatski generiran">
            <a:extLst>
              <a:ext uri="{FF2B5EF4-FFF2-40B4-BE49-F238E27FC236}">
                <a16:creationId xmlns:a16="http://schemas.microsoft.com/office/drawing/2014/main" id="{F934054F-2685-1716-EE1F-DB28EC3B3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807" b="29350"/>
          <a:stretch/>
        </p:blipFill>
        <p:spPr>
          <a:xfrm>
            <a:off x="9177557" y="4128869"/>
            <a:ext cx="2695575" cy="2222696"/>
          </a:xfrm>
        </p:spPr>
      </p:pic>
      <p:pic>
        <p:nvPicPr>
          <p:cNvPr id="9" name="Slika 8" descr="Slika na kojoj se prikazuje tekst, Ljudsko lice, multimedija, uređaj za prikaz&#10;&#10;Opis je automatski generiran">
            <a:extLst>
              <a:ext uri="{FF2B5EF4-FFF2-40B4-BE49-F238E27FC236}">
                <a16:creationId xmlns:a16="http://schemas.microsoft.com/office/drawing/2014/main" id="{D33C0F52-9E13-6B27-7AC7-E339F56AF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011" b="12016"/>
          <a:stretch/>
        </p:blipFill>
        <p:spPr>
          <a:xfrm>
            <a:off x="5492734" y="4153566"/>
            <a:ext cx="3565159" cy="2704434"/>
          </a:xfrm>
          <a:prstGeom prst="rect">
            <a:avLst/>
          </a:prstGeom>
        </p:spPr>
      </p:pic>
      <p:pic>
        <p:nvPicPr>
          <p:cNvPr id="11" name="Slika 10" descr="Slika na kojoj se prikazuje tekst, snimka zaslona, multimedija, uređaj za prikaz&#10;&#10;Opis je automatski generiran">
            <a:extLst>
              <a:ext uri="{FF2B5EF4-FFF2-40B4-BE49-F238E27FC236}">
                <a16:creationId xmlns:a16="http://schemas.microsoft.com/office/drawing/2014/main" id="{7DE7545D-55A2-C867-0B75-F7219E765E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897" b="12410"/>
          <a:stretch/>
        </p:blipFill>
        <p:spPr>
          <a:xfrm>
            <a:off x="7555994" y="70263"/>
            <a:ext cx="4459458" cy="348327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397F00B-015F-A5B6-105A-5F3EC772E6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39" r="24359" b="14666"/>
          <a:stretch/>
        </p:blipFill>
        <p:spPr>
          <a:xfrm>
            <a:off x="4196457" y="2278645"/>
            <a:ext cx="3799085" cy="2704434"/>
          </a:xfrm>
          <a:prstGeom prst="rect">
            <a:avLst/>
          </a:prstGeom>
        </p:spPr>
      </p:pic>
      <p:pic>
        <p:nvPicPr>
          <p:cNvPr id="14" name="Slika 13" descr="Slika na kojoj se prikazuje tekst, u dvorani, zid, ploča za sastanke&#10;&#10;Opis je automatski generiran">
            <a:extLst>
              <a:ext uri="{FF2B5EF4-FFF2-40B4-BE49-F238E27FC236}">
                <a16:creationId xmlns:a16="http://schemas.microsoft.com/office/drawing/2014/main" id="{EFD0CCC5-2DD8-D616-503A-FEE8A20033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666" b="12615"/>
          <a:stretch/>
        </p:blipFill>
        <p:spPr>
          <a:xfrm>
            <a:off x="663556" y="4579355"/>
            <a:ext cx="4253132" cy="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62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2BBA31-7EBA-456A-A665-6D23596B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900" y="130965"/>
            <a:ext cx="2948439" cy="805376"/>
          </a:xfrm>
        </p:spPr>
        <p:txBody>
          <a:bodyPr rtlCol="0" anchor="ctr">
            <a:normAutofit/>
          </a:bodyPr>
          <a:lstStyle/>
          <a:p>
            <a:pPr rtl="0"/>
            <a:r>
              <a:rPr lang="hr-HR" sz="4000" dirty="0"/>
              <a:t>AKTIVNOSTI</a:t>
            </a:r>
          </a:p>
        </p:txBody>
      </p:sp>
      <p:pic>
        <p:nvPicPr>
          <p:cNvPr id="10" name="Slika 9" descr="Slika na kojoj se prikazuje tekst, snimka zaslona, poster, ploča za prikaz&#10;&#10;Opis je automatski generiran">
            <a:extLst>
              <a:ext uri="{FF2B5EF4-FFF2-40B4-BE49-F238E27FC236}">
                <a16:creationId xmlns:a16="http://schemas.microsoft.com/office/drawing/2014/main" id="{4FAADD64-DE13-34E2-345D-5698DC3A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" t="8309" r="2036" b="3491"/>
          <a:stretch/>
        </p:blipFill>
        <p:spPr>
          <a:xfrm>
            <a:off x="4191344" y="805335"/>
            <a:ext cx="7730188" cy="5364509"/>
          </a:xfrm>
          <a:prstGeom prst="rect">
            <a:avLst/>
          </a:prstGeom>
        </p:spPr>
      </p:pic>
      <p:pic>
        <p:nvPicPr>
          <p:cNvPr id="5" name="Slika 4" descr="Slika na kojoj se prikazuje tekst, rukopis, račun, papir&#10;&#10;Opis je automatski generiran">
            <a:extLst>
              <a:ext uri="{FF2B5EF4-FFF2-40B4-BE49-F238E27FC236}">
                <a16:creationId xmlns:a16="http://schemas.microsoft.com/office/drawing/2014/main" id="{E99A9C23-5DC1-9023-2484-8622F0A2D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506" y="2627101"/>
            <a:ext cx="3162834" cy="4217113"/>
          </a:xfrm>
          <a:prstGeom prst="rect">
            <a:avLst/>
          </a:prstGeom>
        </p:spPr>
      </p:pic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6C992E09-E05F-CCD3-359B-B355DF8E8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34282" y="805335"/>
            <a:ext cx="2657057" cy="35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7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256087" y="1358080"/>
            <a:ext cx="2012028" cy="6483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hr-HR" sz="4000" dirty="0" err="1"/>
              <a:t>Galway</a:t>
            </a:r>
            <a:r>
              <a:rPr lang="hr-HR" sz="4000" dirty="0"/>
              <a:t> </a:t>
            </a:r>
          </a:p>
        </p:txBody>
      </p:sp>
      <p:pic>
        <p:nvPicPr>
          <p:cNvPr id="7" name="Rezervirano mjesto sadržaja 6" descr="Slika na kojoj se prikazuje tekst, snimka zaslona, Font, karta&#10;&#10;Opis je automatski generiran">
            <a:extLst>
              <a:ext uri="{FF2B5EF4-FFF2-40B4-BE49-F238E27FC236}">
                <a16:creationId xmlns:a16="http://schemas.microsoft.com/office/drawing/2014/main" id="{FB353B8F-57F7-D628-49AA-75EE2A10C0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31774" b="23126"/>
          <a:stretch/>
        </p:blipFill>
        <p:spPr>
          <a:xfrm>
            <a:off x="1605698" y="29737"/>
            <a:ext cx="4195434" cy="4104955"/>
          </a:xfrm>
        </p:spPr>
      </p:pic>
      <p:pic>
        <p:nvPicPr>
          <p:cNvPr id="18" name="Slika 17" descr="Slika na kojoj se prikazuje zgrada, namještaj, vanjski, kip&#10;&#10;Opis je automatski generiran">
            <a:extLst>
              <a:ext uri="{FF2B5EF4-FFF2-40B4-BE49-F238E27FC236}">
                <a16:creationId xmlns:a16="http://schemas.microsoft.com/office/drawing/2014/main" id="{D952CDF1-4732-5D73-02B5-A8372E8E4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797" y="104456"/>
            <a:ext cx="2493410" cy="3324544"/>
          </a:xfrm>
          <a:prstGeom prst="rect">
            <a:avLst/>
          </a:prstGeom>
        </p:spPr>
      </p:pic>
      <p:pic>
        <p:nvPicPr>
          <p:cNvPr id="23" name="Slika 22" descr="Slika na kojoj se prikazuje vanjski, nebo, zgrada, drvo&#10;&#10;Opis je automatski generiran">
            <a:extLst>
              <a:ext uri="{FF2B5EF4-FFF2-40B4-BE49-F238E27FC236}">
                <a16:creationId xmlns:a16="http://schemas.microsoft.com/office/drawing/2014/main" id="{F76471B1-861F-14FF-83AA-564F79FEA1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44"/>
          <a:stretch/>
        </p:blipFill>
        <p:spPr>
          <a:xfrm>
            <a:off x="8285871" y="0"/>
            <a:ext cx="3668829" cy="3305023"/>
          </a:xfrm>
          <a:prstGeom prst="rect">
            <a:avLst/>
          </a:prstGeom>
        </p:spPr>
      </p:pic>
      <p:pic>
        <p:nvPicPr>
          <p:cNvPr id="25" name="Slika 24" descr="Slika na kojoj se prikazuje tekst, karta, rukopis, stacionarno&#10;&#10;Opis je automatski generiran">
            <a:extLst>
              <a:ext uri="{FF2B5EF4-FFF2-40B4-BE49-F238E27FC236}">
                <a16:creationId xmlns:a16="http://schemas.microsoft.com/office/drawing/2014/main" id="{04BD204C-1C05-F4F2-74C5-84BFF6A7C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836"/>
          <a:stretch/>
        </p:blipFill>
        <p:spPr>
          <a:xfrm>
            <a:off x="5954522" y="3252436"/>
            <a:ext cx="5982439" cy="3866029"/>
          </a:xfrm>
          <a:prstGeom prst="rect">
            <a:avLst/>
          </a:prstGeom>
        </p:spPr>
      </p:pic>
      <p:pic>
        <p:nvPicPr>
          <p:cNvPr id="27" name="Slika 26" descr="Slika na kojoj se prikazuje vanjski, odijevanje, zgrada, nebo&#10;&#10;Opis je automatski generiran">
            <a:extLst>
              <a:ext uri="{FF2B5EF4-FFF2-40B4-BE49-F238E27FC236}">
                <a16:creationId xmlns:a16="http://schemas.microsoft.com/office/drawing/2014/main" id="{3D989007-40AF-BD90-5529-4F3C24E64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698" y="3605564"/>
            <a:ext cx="4348824" cy="32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55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46156" y="2848189"/>
            <a:ext cx="3922904" cy="61246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0"/>
            <a:r>
              <a:rPr lang="hr-HR" sz="4000" dirty="0" err="1">
                <a:solidFill>
                  <a:schemeClr val="bg1"/>
                </a:solidFill>
              </a:rPr>
              <a:t>Galway</a:t>
            </a:r>
            <a:r>
              <a:rPr lang="hr-HR" sz="4000" dirty="0">
                <a:solidFill>
                  <a:schemeClr val="bg1"/>
                </a:solidFill>
              </a:rPr>
              <a:t> i okolica</a:t>
            </a:r>
          </a:p>
        </p:txBody>
      </p:sp>
      <p:pic>
        <p:nvPicPr>
          <p:cNvPr id="10" name="Rezervirano mjesto sadržaja 9" descr="Slika na kojoj se prikazuje vanjski, cesta, trava, nebo&#10;&#10;Opis je automatski generiran">
            <a:extLst>
              <a:ext uri="{FF2B5EF4-FFF2-40B4-BE49-F238E27FC236}">
                <a16:creationId xmlns:a16="http://schemas.microsoft.com/office/drawing/2014/main" id="{350D7D8E-C070-5AD6-E3E1-C34F7DDC27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b="23707"/>
          <a:stretch/>
        </p:blipFill>
        <p:spPr>
          <a:xfrm>
            <a:off x="5174581" y="1"/>
            <a:ext cx="6741830" cy="6857999"/>
          </a:xfrm>
        </p:spPr>
      </p:pic>
      <p:pic>
        <p:nvPicPr>
          <p:cNvPr id="12" name="Cliffs of Moher">
            <a:hlinkClick r:id="" action="ppaction://media"/>
            <a:extLst>
              <a:ext uri="{FF2B5EF4-FFF2-40B4-BE49-F238E27FC236}">
                <a16:creationId xmlns:a16="http://schemas.microsoft.com/office/drawing/2014/main" id="{C738FD10-ED19-9AEC-9C38-C5308B64F3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678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687682-14E6-478D-9035-A24DB1E0F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927" y="1231894"/>
            <a:ext cx="2906037" cy="1198155"/>
          </a:xfrm>
        </p:spPr>
        <p:txBody>
          <a:bodyPr rtlCol="0">
            <a:normAutofit/>
          </a:bodyPr>
          <a:lstStyle/>
          <a:p>
            <a:pPr algn="l" rtl="0"/>
            <a:r>
              <a:rPr lang="hr-HR" sz="6000" dirty="0">
                <a:solidFill>
                  <a:srgbClr val="2A1A00"/>
                </a:solidFill>
              </a:rPr>
              <a:t>Hvala!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28E4FA7-F992-460B-84B9-C41D85318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782" y="5961197"/>
            <a:ext cx="6020627" cy="785904"/>
          </a:xfrm>
        </p:spPr>
        <p:txBody>
          <a:bodyPr rtlCol="0" anchor="ctr">
            <a:normAutofit/>
          </a:bodyPr>
          <a:lstStyle/>
          <a:p>
            <a:pPr algn="l" rtl="0"/>
            <a:r>
              <a:rPr lang="hr-HR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Nataša i Karolina</a:t>
            </a:r>
          </a:p>
        </p:txBody>
      </p:sp>
      <p:pic>
        <p:nvPicPr>
          <p:cNvPr id="4" name="Galway nakon škole">
            <a:hlinkClick r:id="" action="ppaction://media"/>
            <a:extLst>
              <a:ext uri="{FF2B5EF4-FFF2-40B4-BE49-F238E27FC236}">
                <a16:creationId xmlns:a16="http://schemas.microsoft.com/office/drawing/2014/main" id="{3D29327A-67AD-2C29-BF54-1C3ECD344F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8047" y="110899"/>
            <a:ext cx="3755906" cy="66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načka">
  <a:themeElements>
    <a:clrScheme name="Značka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Značka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ks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3B9E78-595F-41AA-B8FF-1657B24A64F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TM10001106[[fn=Značka]]</Template>
  <TotalTime>614</TotalTime>
  <Words>76</Words>
  <Application>Microsoft Office PowerPoint</Application>
  <PresentationFormat>Široki zaslon</PresentationFormat>
  <Paragraphs>20</Paragraphs>
  <Slides>8</Slides>
  <Notes>8</Notes>
  <HiddenSlides>0</HiddenSlides>
  <MMClips>2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Impact</vt:lpstr>
      <vt:lpstr>Značka</vt:lpstr>
      <vt:lpstr>Teacher’s CLIL course in the KA1 Erasmus+ project  “Učenje bez granica” Intensive English Course and CLIL for Teachers </vt:lpstr>
      <vt:lpstr>Intensive English Course</vt:lpstr>
      <vt:lpstr>CLIL Content and Language  Integrated Learning</vt:lpstr>
      <vt:lpstr>Strani jezik integriran u nastavni predmet </vt:lpstr>
      <vt:lpstr>AKTIVNOSTI</vt:lpstr>
      <vt:lpstr>Galway </vt:lpstr>
      <vt:lpstr>Galway i okolica</vt:lpstr>
      <vt:lpstr>Hvala!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Teacher’s CLIL course in the KA1 Erasmus+ project  “Učenje bez granica” Intensive English Course and CLIL for Teachers </dc:title>
  <dc:creator>NN</dc:creator>
  <cp:lastModifiedBy>NN</cp:lastModifiedBy>
  <cp:revision>7</cp:revision>
  <dcterms:created xsi:type="dcterms:W3CDTF">2023-12-28T19:59:48Z</dcterms:created>
  <dcterms:modified xsi:type="dcterms:W3CDTF">2023-12-29T06:14:18Z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